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Source Sans Pro Bold Italics" charset="1" panose="020B0703030403090204"/>
      <p:regular r:id="rId24"/>
    </p:embeddedFont>
    <p:embeddedFont>
      <p:font typeface="Source Sans Pro" charset="1" panose="020B0503030403020204"/>
      <p:regular r:id="rId25"/>
    </p:embeddedFont>
    <p:embeddedFont>
      <p:font typeface="Source Sans Pro Bold" charset="1" panose="020B07030304030202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6.fntdata"/><Relationship Id="rId8" Type="http://schemas.openxmlformats.org/officeDocument/2006/relationships/slide" Target="slides/slide3.xml"/><Relationship Id="rId21" Type="http://schemas.openxmlformats.org/officeDocument/2006/relationships/slide" Target="slides/slide16.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5.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customXml" Target="../customXml/item3.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font" Target="fonts/font24.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5" Type="http://schemas.openxmlformats.org/officeDocument/2006/relationships/tableStyles" Target="tableStyles.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4" Type="http://schemas.openxmlformats.org/officeDocument/2006/relationships/theme" Target="theme/theme1.xml"/><Relationship Id="rId9" Type="http://schemas.openxmlformats.org/officeDocument/2006/relationships/slide" Target="slides/slide4.xml"/><Relationship Id="rId27" Type="http://schemas.openxmlformats.org/officeDocument/2006/relationships/customXml" Target="../customXml/item1.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2"/>
            <a:stretch>
              <a:fillRect l="0" t="-107405" r="0" b="-88058"/>
            </a:stretch>
          </a:blipFill>
        </p:spPr>
      </p:sp>
      <p:grpSp>
        <p:nvGrpSpPr>
          <p:cNvPr name="Group 3" id="3"/>
          <p:cNvGrpSpPr/>
          <p:nvPr/>
        </p:nvGrpSpPr>
        <p:grpSpPr>
          <a:xfrm rot="0">
            <a:off x="9144000" y="0"/>
            <a:ext cx="9144000" cy="10287000"/>
            <a:chOff x="0" y="0"/>
            <a:chExt cx="3549180" cy="3992828"/>
          </a:xfrm>
        </p:grpSpPr>
        <p:sp>
          <p:nvSpPr>
            <p:cNvPr name="Freeform 4" id="4"/>
            <p:cNvSpPr/>
            <p:nvPr/>
          </p:nvSpPr>
          <p:spPr>
            <a:xfrm flipH="false" flipV="false" rot="0">
              <a:off x="0" y="0"/>
              <a:ext cx="3549180" cy="3992828"/>
            </a:xfrm>
            <a:custGeom>
              <a:avLst/>
              <a:gdLst/>
              <a:ahLst/>
              <a:cxnLst/>
              <a:rect r="r" b="b" t="t" l="l"/>
              <a:pathLst>
                <a:path h="3992828" w="3549180">
                  <a:moveTo>
                    <a:pt x="0" y="0"/>
                  </a:moveTo>
                  <a:lnTo>
                    <a:pt x="3549180" y="0"/>
                  </a:lnTo>
                  <a:lnTo>
                    <a:pt x="3549180" y="3992828"/>
                  </a:lnTo>
                  <a:lnTo>
                    <a:pt x="0" y="3992828"/>
                  </a:lnTo>
                  <a:close/>
                </a:path>
              </a:pathLst>
            </a:custGeom>
            <a:solidFill>
              <a:srgbClr val="006794"/>
            </a:solidFill>
          </p:spPr>
        </p:sp>
        <p:sp>
          <p:nvSpPr>
            <p:cNvPr name="TextBox 5" id="5"/>
            <p:cNvSpPr txBox="true"/>
            <p:nvPr/>
          </p:nvSpPr>
          <p:spPr>
            <a:xfrm>
              <a:off x="0" y="-38100"/>
              <a:ext cx="3549180" cy="4030928"/>
            </a:xfrm>
            <a:prstGeom prst="rect">
              <a:avLst/>
            </a:prstGeom>
          </p:spPr>
          <p:txBody>
            <a:bodyPr anchor="ctr" rtlCol="false" tIns="46904" lIns="46904" bIns="46904" rIns="46904"/>
            <a:lstStyle/>
            <a:p>
              <a:pPr algn="ctr">
                <a:lnSpc>
                  <a:spcPts val="1809"/>
                </a:lnSpc>
                <a:spcBef>
                  <a:spcPct val="0"/>
                </a:spcBef>
              </a:pPr>
            </a:p>
          </p:txBody>
        </p:sp>
      </p:grpSp>
      <p:sp>
        <p:nvSpPr>
          <p:cNvPr name="Freeform 6" id="6"/>
          <p:cNvSpPr/>
          <p:nvPr/>
        </p:nvSpPr>
        <p:spPr>
          <a:xfrm flipH="false" flipV="false" rot="0">
            <a:off x="15971108" y="8703234"/>
            <a:ext cx="1847509" cy="1039224"/>
          </a:xfrm>
          <a:custGeom>
            <a:avLst/>
            <a:gdLst/>
            <a:ahLst/>
            <a:cxnLst/>
            <a:rect r="r" b="b" t="t" l="l"/>
            <a:pathLst>
              <a:path h="1039224" w="1847509">
                <a:moveTo>
                  <a:pt x="0" y="0"/>
                </a:moveTo>
                <a:lnTo>
                  <a:pt x="1847509" y="0"/>
                </a:lnTo>
                <a:lnTo>
                  <a:pt x="1847509" y="1039224"/>
                </a:lnTo>
                <a:lnTo>
                  <a:pt x="0" y="1039224"/>
                </a:lnTo>
                <a:lnTo>
                  <a:pt x="0" y="0"/>
                </a:lnTo>
                <a:close/>
              </a:path>
            </a:pathLst>
          </a:custGeom>
          <a:blipFill>
            <a:blip r:embed="rId3"/>
            <a:stretch>
              <a:fillRect l="0" t="0" r="0" b="0"/>
            </a:stretch>
          </a:blipFill>
        </p:spPr>
      </p:sp>
      <p:sp>
        <p:nvSpPr>
          <p:cNvPr name="Freeform 7" id="7"/>
          <p:cNvSpPr/>
          <p:nvPr/>
        </p:nvSpPr>
        <p:spPr>
          <a:xfrm flipH="false" flipV="false" rot="0">
            <a:off x="11816890" y="8608598"/>
            <a:ext cx="2310050" cy="1299403"/>
          </a:xfrm>
          <a:custGeom>
            <a:avLst/>
            <a:gdLst/>
            <a:ahLst/>
            <a:cxnLst/>
            <a:rect r="r" b="b" t="t" l="l"/>
            <a:pathLst>
              <a:path h="1299403" w="2310050">
                <a:moveTo>
                  <a:pt x="0" y="0"/>
                </a:moveTo>
                <a:lnTo>
                  <a:pt x="2310050" y="0"/>
                </a:lnTo>
                <a:lnTo>
                  <a:pt x="2310050" y="1299404"/>
                </a:lnTo>
                <a:lnTo>
                  <a:pt x="0" y="1299404"/>
                </a:lnTo>
                <a:lnTo>
                  <a:pt x="0" y="0"/>
                </a:lnTo>
                <a:close/>
              </a:path>
            </a:pathLst>
          </a:custGeom>
          <a:blipFill>
            <a:blip r:embed="rId4"/>
            <a:stretch>
              <a:fillRect l="0" t="0" r="0" b="0"/>
            </a:stretch>
          </a:blipFill>
        </p:spPr>
      </p:sp>
      <p:sp>
        <p:nvSpPr>
          <p:cNvPr name="Freeform 8" id="8"/>
          <p:cNvSpPr/>
          <p:nvPr/>
        </p:nvSpPr>
        <p:spPr>
          <a:xfrm flipH="false" flipV="false" rot="0">
            <a:off x="9870524" y="8778255"/>
            <a:ext cx="1588658" cy="964204"/>
          </a:xfrm>
          <a:custGeom>
            <a:avLst/>
            <a:gdLst/>
            <a:ahLst/>
            <a:cxnLst/>
            <a:rect r="r" b="b" t="t" l="l"/>
            <a:pathLst>
              <a:path h="964204" w="1588658">
                <a:moveTo>
                  <a:pt x="0" y="0"/>
                </a:moveTo>
                <a:lnTo>
                  <a:pt x="1588659" y="0"/>
                </a:lnTo>
                <a:lnTo>
                  <a:pt x="1588659" y="964203"/>
                </a:lnTo>
                <a:lnTo>
                  <a:pt x="0" y="964203"/>
                </a:lnTo>
                <a:lnTo>
                  <a:pt x="0" y="0"/>
                </a:lnTo>
                <a:close/>
              </a:path>
            </a:pathLst>
          </a:custGeom>
          <a:blipFill>
            <a:blip r:embed="rId5"/>
            <a:stretch>
              <a:fillRect l="0" t="0" r="0" b="0"/>
            </a:stretch>
          </a:blipFill>
        </p:spPr>
      </p:sp>
      <p:sp>
        <p:nvSpPr>
          <p:cNvPr name="TextBox 9" id="9"/>
          <p:cNvSpPr txBox="true"/>
          <p:nvPr/>
        </p:nvSpPr>
        <p:spPr>
          <a:xfrm rot="0">
            <a:off x="9870524" y="1676995"/>
            <a:ext cx="7388776" cy="2076523"/>
          </a:xfrm>
          <a:prstGeom prst="rect">
            <a:avLst/>
          </a:prstGeom>
        </p:spPr>
        <p:txBody>
          <a:bodyPr anchor="t" rtlCol="false" tIns="0" lIns="0" bIns="0" rIns="0">
            <a:spAutoFit/>
          </a:bodyPr>
          <a:lstStyle/>
          <a:p>
            <a:pPr algn="l">
              <a:lnSpc>
                <a:spcPts val="8029"/>
              </a:lnSpc>
            </a:pPr>
            <a:r>
              <a:rPr lang="en-US" b="true" sz="7504" i="true">
                <a:solidFill>
                  <a:srgbClr val="F7F7F7"/>
                </a:solidFill>
                <a:latin typeface="Source Sans Pro Bold Italics"/>
                <a:ea typeface="Source Sans Pro Bold Italics"/>
                <a:cs typeface="Source Sans Pro Bold Italics"/>
                <a:sym typeface="Source Sans Pro Bold Italics"/>
              </a:rPr>
              <a:t>RECLAIM Toolkit for Media Literacy</a:t>
            </a:r>
          </a:p>
        </p:txBody>
      </p:sp>
      <p:grpSp>
        <p:nvGrpSpPr>
          <p:cNvPr name="Group 10" id="10"/>
          <p:cNvGrpSpPr/>
          <p:nvPr/>
        </p:nvGrpSpPr>
        <p:grpSpPr>
          <a:xfrm rot="0">
            <a:off x="9870524" y="7332692"/>
            <a:ext cx="4597182" cy="671460"/>
            <a:chOff x="0" y="0"/>
            <a:chExt cx="6129576" cy="895280"/>
          </a:xfrm>
        </p:grpSpPr>
        <p:sp>
          <p:nvSpPr>
            <p:cNvPr name="TextBox 11" id="11"/>
            <p:cNvSpPr txBox="true"/>
            <p:nvPr/>
          </p:nvSpPr>
          <p:spPr>
            <a:xfrm rot="0">
              <a:off x="0" y="-47625"/>
              <a:ext cx="4686134" cy="405737"/>
            </a:xfrm>
            <a:prstGeom prst="rect">
              <a:avLst/>
            </a:prstGeom>
          </p:spPr>
          <p:txBody>
            <a:bodyPr anchor="t" rtlCol="false" tIns="0" lIns="0" bIns="0" rIns="0">
              <a:spAutoFit/>
            </a:bodyPr>
            <a:lstStyle/>
            <a:p>
              <a:pPr algn="l">
                <a:lnSpc>
                  <a:spcPts val="2519"/>
                </a:lnSpc>
              </a:pPr>
              <a:r>
                <a:rPr lang="en-US" sz="1799">
                  <a:solidFill>
                    <a:srgbClr val="DAD9D8"/>
                  </a:solidFill>
                  <a:latin typeface="Source Sans Pro"/>
                  <a:ea typeface="Source Sans Pro"/>
                  <a:cs typeface="Source Sans Pro"/>
                  <a:sym typeface="Source Sans Pro"/>
                </a:rPr>
                <a:t>Prepared By :</a:t>
              </a:r>
            </a:p>
          </p:txBody>
        </p:sp>
        <p:sp>
          <p:nvSpPr>
            <p:cNvPr name="TextBox 12" id="12"/>
            <p:cNvSpPr txBox="true"/>
            <p:nvPr/>
          </p:nvSpPr>
          <p:spPr>
            <a:xfrm rot="0">
              <a:off x="0" y="310487"/>
              <a:ext cx="6129576" cy="584793"/>
            </a:xfrm>
            <a:prstGeom prst="rect">
              <a:avLst/>
            </a:prstGeom>
          </p:spPr>
          <p:txBody>
            <a:bodyPr anchor="t" rtlCol="false" tIns="0" lIns="0" bIns="0" rIns="0">
              <a:spAutoFit/>
            </a:bodyPr>
            <a:lstStyle/>
            <a:p>
              <a:pPr algn="l">
                <a:lnSpc>
                  <a:spcPts val="3779"/>
                </a:lnSpc>
              </a:pPr>
              <a:r>
                <a:rPr lang="en-US" sz="2699" b="true">
                  <a:solidFill>
                    <a:srgbClr val="FFFFFF"/>
                  </a:solidFill>
                  <a:latin typeface="Source Sans Pro Bold"/>
                  <a:ea typeface="Source Sans Pro Bold"/>
                  <a:cs typeface="Source Sans Pro Bold"/>
                  <a:sym typeface="Source Sans Pro Bold"/>
                </a:rPr>
                <a:t>Ricardo Castellini da Silva</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
        <p:nvSpPr>
          <p:cNvPr name="TextBox 12" id="12"/>
          <p:cNvSpPr txBox="true"/>
          <p:nvPr/>
        </p:nvSpPr>
        <p:spPr>
          <a:xfrm rot="0">
            <a:off x="1323768" y="3535426"/>
            <a:ext cx="10803447" cy="3139948"/>
          </a:xfrm>
          <a:prstGeom prst="rect">
            <a:avLst/>
          </a:prstGeom>
        </p:spPr>
        <p:txBody>
          <a:bodyPr anchor="t" rtlCol="false" tIns="0" lIns="0" bIns="0" rIns="0">
            <a:spAutoFit/>
          </a:bodyPr>
          <a:lstStyle/>
          <a:p>
            <a:pPr algn="just">
              <a:lnSpc>
                <a:spcPts val="5081"/>
              </a:lnSpc>
            </a:pPr>
            <a:r>
              <a:rPr lang="en-US" b="true" sz="3629">
                <a:solidFill>
                  <a:srgbClr val="FAC80A"/>
                </a:solidFill>
                <a:latin typeface="Source Sans Pro Bold"/>
                <a:ea typeface="Source Sans Pro Bold"/>
                <a:cs typeface="Source Sans Pro Bold"/>
                <a:sym typeface="Source Sans Pro Bold"/>
              </a:rPr>
              <a:t>Und</a:t>
            </a:r>
            <a:r>
              <a:rPr lang="en-US" b="true" sz="3629">
                <a:solidFill>
                  <a:srgbClr val="FAC80A"/>
                </a:solidFill>
                <a:latin typeface="Source Sans Pro Bold"/>
                <a:ea typeface="Source Sans Pro Bold"/>
                <a:cs typeface="Source Sans Pro Bold"/>
                <a:sym typeface="Source Sans Pro Bold"/>
              </a:rPr>
              <a:t>erstanding Ourselves​</a:t>
            </a:r>
          </a:p>
          <a:p>
            <a:pPr algn="just">
              <a:lnSpc>
                <a:spcPts val="5081"/>
              </a:lnSpc>
            </a:pPr>
          </a:p>
          <a:p>
            <a:pPr algn="just">
              <a:lnSpc>
                <a:spcPts val="3682"/>
              </a:lnSpc>
            </a:pPr>
            <a:r>
              <a:rPr lang="en-US" b="true" sz="2630">
                <a:solidFill>
                  <a:srgbClr val="394A54"/>
                </a:solidFill>
                <a:latin typeface="Source Sans Pro Bold"/>
                <a:ea typeface="Source Sans Pro Bold"/>
                <a:cs typeface="Source Sans Pro Bold"/>
                <a:sym typeface="Source Sans Pro Bold"/>
              </a:rPr>
              <a:t>Bias: </a:t>
            </a:r>
            <a:r>
              <a:rPr lang="en-US" sz="2630">
                <a:solidFill>
                  <a:srgbClr val="394A54"/>
                </a:solidFill>
                <a:latin typeface="Source Sans Pro"/>
                <a:ea typeface="Source Sans Pro"/>
                <a:cs typeface="Source Sans Pro"/>
                <a:sym typeface="Source Sans Pro"/>
              </a:rPr>
              <a:t>being aware of our bias, specially confirmation bias​</a:t>
            </a:r>
          </a:p>
          <a:p>
            <a:pPr algn="just">
              <a:lnSpc>
                <a:spcPts val="3682"/>
              </a:lnSpc>
            </a:pPr>
            <a:r>
              <a:rPr lang="en-US" b="true" sz="2630">
                <a:solidFill>
                  <a:srgbClr val="394A54"/>
                </a:solidFill>
                <a:latin typeface="Source Sans Pro Bold"/>
                <a:ea typeface="Source Sans Pro Bold"/>
                <a:cs typeface="Source Sans Pro Bold"/>
                <a:sym typeface="Source Sans Pro Bold"/>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O</a:t>
            </a:r>
            <a:r>
              <a:rPr lang="en-US" b="true" sz="2630">
                <a:solidFill>
                  <a:srgbClr val="394A54"/>
                </a:solidFill>
                <a:latin typeface="Source Sans Pro Bold"/>
                <a:ea typeface="Source Sans Pro Bold"/>
                <a:cs typeface="Source Sans Pro Bold"/>
                <a:sym typeface="Source Sans Pro Bold"/>
              </a:rPr>
              <a:t>nline behaviour: </a:t>
            </a:r>
            <a:r>
              <a:rPr lang="en-US" sz="2630">
                <a:solidFill>
                  <a:srgbClr val="394A54"/>
                </a:solidFill>
                <a:latin typeface="Source Sans Pro"/>
                <a:ea typeface="Source Sans Pro"/>
                <a:cs typeface="Source Sans Pro"/>
                <a:sym typeface="Source Sans Pro"/>
              </a:rPr>
              <a:t>understanding how the digital ecosystem influences the w</a:t>
            </a:r>
            <a:r>
              <a:rPr lang="en-US" sz="2630">
                <a:solidFill>
                  <a:srgbClr val="394A54"/>
                </a:solidFill>
                <a:latin typeface="Source Sans Pro"/>
                <a:ea typeface="Source Sans Pro"/>
                <a:cs typeface="Source Sans Pro"/>
                <a:sym typeface="Source Sans Pro"/>
              </a:rPr>
              <a:t>ay we behave online, including </a:t>
            </a:r>
            <a:r>
              <a:rPr lang="en-US" sz="2630">
                <a:solidFill>
                  <a:srgbClr val="394A54"/>
                </a:solidFill>
                <a:latin typeface="Source Sans Pro"/>
                <a:ea typeface="Source Sans Pro"/>
                <a:cs typeface="Source Sans Pro"/>
                <a:sym typeface="Source Sans Pro"/>
              </a:rPr>
              <a:t>our attention and cognitive capacity</a:t>
            </a:r>
          </a:p>
        </p:txBody>
      </p:sp>
      <p:sp>
        <p:nvSpPr>
          <p:cNvPr name="Freeform 13" id="13"/>
          <p:cNvSpPr/>
          <p:nvPr/>
        </p:nvSpPr>
        <p:spPr>
          <a:xfrm flipH="false" flipV="false" rot="0">
            <a:off x="12505216" y="3515484"/>
            <a:ext cx="4877950" cy="3256032"/>
          </a:xfrm>
          <a:custGeom>
            <a:avLst/>
            <a:gdLst/>
            <a:ahLst/>
            <a:cxnLst/>
            <a:rect r="r" b="b" t="t" l="l"/>
            <a:pathLst>
              <a:path h="3256032" w="4877950">
                <a:moveTo>
                  <a:pt x="0" y="0"/>
                </a:moveTo>
                <a:lnTo>
                  <a:pt x="4877950" y="0"/>
                </a:lnTo>
                <a:lnTo>
                  <a:pt x="4877950" y="3256032"/>
                </a:lnTo>
                <a:lnTo>
                  <a:pt x="0" y="3256032"/>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0546208" y="2332900"/>
            <a:ext cx="6989344" cy="5778578"/>
          </a:xfrm>
          <a:custGeom>
            <a:avLst/>
            <a:gdLst/>
            <a:ahLst/>
            <a:cxnLst/>
            <a:rect r="r" b="b" t="t" l="l"/>
            <a:pathLst>
              <a:path h="5778578" w="6989344">
                <a:moveTo>
                  <a:pt x="0" y="0"/>
                </a:moveTo>
                <a:lnTo>
                  <a:pt x="6989344" y="0"/>
                </a:lnTo>
                <a:lnTo>
                  <a:pt x="6989344" y="5778577"/>
                </a:lnTo>
                <a:lnTo>
                  <a:pt x="0" y="5778577"/>
                </a:lnTo>
                <a:lnTo>
                  <a:pt x="0" y="0"/>
                </a:lnTo>
                <a:close/>
              </a:path>
            </a:pathLst>
          </a:custGeom>
          <a:blipFill>
            <a:blip r:embed="rId2"/>
            <a:stretch>
              <a:fillRect l="-4510" t="-5874" r="-5724" b="-7763"/>
            </a:stretch>
          </a:blipFill>
        </p:spPr>
      </p:sp>
      <p:sp>
        <p:nvSpPr>
          <p:cNvPr name="TextBox 12" id="12"/>
          <p:cNvSpPr txBox="true"/>
          <p:nvPr/>
        </p:nvSpPr>
        <p:spPr>
          <a:xfrm rot="0">
            <a:off x="1323768" y="1477898"/>
            <a:ext cx="15560798" cy="566373"/>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Civic Media Literacy​</a:t>
            </a:r>
          </a:p>
        </p:txBody>
      </p:sp>
      <p:sp>
        <p:nvSpPr>
          <p:cNvPr name="TextBox 13" id="13"/>
          <p:cNvSpPr txBox="true"/>
          <p:nvPr/>
        </p:nvSpPr>
        <p:spPr>
          <a:xfrm rot="0">
            <a:off x="1323768" y="4274515"/>
            <a:ext cx="8404176" cy="1847723"/>
          </a:xfrm>
          <a:prstGeom prst="rect">
            <a:avLst/>
          </a:prstGeom>
        </p:spPr>
        <p:txBody>
          <a:bodyPr anchor="t" rtlCol="false" tIns="0" lIns="0" bIns="0" rIns="0">
            <a:spAutoFit/>
          </a:bodyPr>
          <a:lstStyle/>
          <a:p>
            <a:pPr algn="just">
              <a:lnSpc>
                <a:spcPts val="3682"/>
              </a:lnSpc>
            </a:pPr>
            <a:r>
              <a:rPr lang="en-US" sz="2630">
                <a:solidFill>
                  <a:srgbClr val="394A54"/>
                </a:solidFill>
                <a:latin typeface="Source Sans Pro"/>
                <a:ea typeface="Source Sans Pro"/>
                <a:cs typeface="Source Sans Pro"/>
                <a:sym typeface="Source Sans Pro"/>
              </a:rPr>
              <a:t>It promotes the integration of media literacy with active civic participation. This approach emphasises not only the critical consumption of media but also the intentional use of media to engage in civic life and contribute to the common good.</a:t>
            </a:r>
            <a:r>
              <a:rPr lang="en-US" sz="2630">
                <a:solidFill>
                  <a:srgbClr val="394A54"/>
                </a:solidFill>
                <a:latin typeface="Source Sans Pro"/>
                <a:ea typeface="Source Sans Pro"/>
                <a:cs typeface="Source Sans Pro"/>
                <a:sym typeface="Source Sans Pro"/>
              </a:rPr>
              <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566373"/>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Civic Media Literacy​</a:t>
            </a:r>
          </a:p>
        </p:txBody>
      </p:sp>
      <p:sp>
        <p:nvSpPr>
          <p:cNvPr name="TextBox 12" id="12"/>
          <p:cNvSpPr txBox="true"/>
          <p:nvPr/>
        </p:nvSpPr>
        <p:spPr>
          <a:xfrm rot="0">
            <a:off x="1323768" y="2266183"/>
            <a:ext cx="9619257" cy="6514973"/>
          </a:xfrm>
          <a:prstGeom prst="rect">
            <a:avLst/>
          </a:prstGeom>
        </p:spPr>
        <p:txBody>
          <a:bodyPr anchor="t" rtlCol="false" tIns="0" lIns="0" bIns="0" rIns="0">
            <a:spAutoFit/>
          </a:bodyPr>
          <a:lstStyle/>
          <a:p>
            <a:pPr algn="just">
              <a:lnSpc>
                <a:spcPts val="3682"/>
              </a:lnSpc>
            </a:pPr>
            <a:r>
              <a:rPr lang="en-US" sz="2630" b="true">
                <a:solidFill>
                  <a:srgbClr val="394A54"/>
                </a:solidFill>
                <a:latin typeface="Source Sans Pro Bold"/>
                <a:ea typeface="Source Sans Pro Bold"/>
                <a:cs typeface="Source Sans Pro Bold"/>
                <a:sym typeface="Source Sans Pro Bold"/>
              </a:rPr>
              <a:t>Agency:</a:t>
            </a:r>
            <a:r>
              <a:rPr lang="en-US" sz="2630">
                <a:solidFill>
                  <a:srgbClr val="394A54"/>
                </a:solidFill>
                <a:latin typeface="Source Sans Pro"/>
                <a:ea typeface="Source Sans Pro"/>
                <a:cs typeface="Source Sans Pro"/>
                <a:sym typeface="Source Sans Pro"/>
              </a:rPr>
              <a:t> empowering individuals to recognize their capacity to contribute to their societies through media engagement.​​</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sz="2630" b="true">
                <a:solidFill>
                  <a:srgbClr val="394A54"/>
                </a:solidFill>
                <a:latin typeface="Source Sans Pro Bold"/>
                <a:ea typeface="Source Sans Pro Bold"/>
                <a:cs typeface="Source Sans Pro Bold"/>
                <a:sym typeface="Source Sans Pro Bold"/>
              </a:rPr>
              <a:t>Caring:</a:t>
            </a:r>
            <a:r>
              <a:rPr lang="en-US" sz="2630">
                <a:solidFill>
                  <a:srgbClr val="394A54"/>
                </a:solidFill>
                <a:latin typeface="Source Sans Pro"/>
                <a:ea typeface="Source Sans Pro"/>
                <a:cs typeface="Source Sans Pro"/>
                <a:sym typeface="Source Sans Pro"/>
              </a:rPr>
              <a:t> promoting empathy and concern for others, motivating civic actions that benefit communities.​​</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sz="2630" b="true">
                <a:solidFill>
                  <a:srgbClr val="394A54"/>
                </a:solidFill>
                <a:latin typeface="Source Sans Pro Bold"/>
                <a:ea typeface="Source Sans Pro Bold"/>
                <a:cs typeface="Source Sans Pro Bold"/>
                <a:sym typeface="Source Sans Pro Bold"/>
              </a:rPr>
              <a:t>Critical consciousness:</a:t>
            </a:r>
            <a:r>
              <a:rPr lang="en-US" sz="2630">
                <a:solidFill>
                  <a:srgbClr val="394A54"/>
                </a:solidFill>
                <a:latin typeface="Source Sans Pro"/>
                <a:ea typeface="Source Sans Pro"/>
                <a:cs typeface="Source Sans Pro"/>
                <a:sym typeface="Source Sans Pro"/>
              </a:rPr>
              <a:t> encouraging awareness of social, political, and economic contexts to understand and challenge systemic issues.​</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sz="2630" b="true">
                <a:solidFill>
                  <a:srgbClr val="394A54"/>
                </a:solidFill>
                <a:latin typeface="Source Sans Pro Bold"/>
                <a:ea typeface="Source Sans Pro Bold"/>
                <a:cs typeface="Source Sans Pro Bold"/>
                <a:sym typeface="Source Sans Pro Bold"/>
              </a:rPr>
              <a:t>Persistence:</a:t>
            </a:r>
            <a:r>
              <a:rPr lang="en-US" sz="2630">
                <a:solidFill>
                  <a:srgbClr val="394A54"/>
                </a:solidFill>
                <a:latin typeface="Source Sans Pro"/>
                <a:ea typeface="Source Sans Pro"/>
                <a:cs typeface="Source Sans Pro"/>
                <a:sym typeface="Source Sans Pro"/>
              </a:rPr>
              <a:t> developing resilience and sustained commitment to civic initiatives, even in the face of challenges.​​</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Emancipation:</a:t>
            </a:r>
            <a:r>
              <a:rPr lang="en-US" sz="2630">
                <a:solidFill>
                  <a:srgbClr val="394A54"/>
                </a:solidFill>
                <a:latin typeface="Source Sans Pro"/>
                <a:ea typeface="Source Sans Pro"/>
                <a:cs typeface="Source Sans Pro"/>
                <a:sym typeface="Source Sans Pro"/>
              </a:rPr>
              <a:t> promoting liberation from oppressive structures through informed and purposeful media use.</a:t>
            </a:r>
          </a:p>
        </p:txBody>
      </p:sp>
      <p:sp>
        <p:nvSpPr>
          <p:cNvPr name="Freeform 13" id="13"/>
          <p:cNvSpPr/>
          <p:nvPr/>
        </p:nvSpPr>
        <p:spPr>
          <a:xfrm flipH="false" flipV="false" rot="0">
            <a:off x="11391017" y="2590672"/>
            <a:ext cx="6175427" cy="5105655"/>
          </a:xfrm>
          <a:custGeom>
            <a:avLst/>
            <a:gdLst/>
            <a:ahLst/>
            <a:cxnLst/>
            <a:rect r="r" b="b" t="t" l="l"/>
            <a:pathLst>
              <a:path h="5105655" w="6175427">
                <a:moveTo>
                  <a:pt x="0" y="0"/>
                </a:moveTo>
                <a:lnTo>
                  <a:pt x="6175427" y="0"/>
                </a:lnTo>
                <a:lnTo>
                  <a:pt x="6175427" y="5105656"/>
                </a:lnTo>
                <a:lnTo>
                  <a:pt x="0" y="5105656"/>
                </a:lnTo>
                <a:lnTo>
                  <a:pt x="0" y="0"/>
                </a:lnTo>
                <a:close/>
              </a:path>
            </a:pathLst>
          </a:custGeom>
          <a:blipFill>
            <a:blip r:embed="rId2"/>
            <a:stretch>
              <a:fillRect l="-4510" t="-5874" r="-5724" b="-7763"/>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566373"/>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Civic Media Literacy​</a:t>
            </a:r>
          </a:p>
        </p:txBody>
      </p:sp>
      <p:sp>
        <p:nvSpPr>
          <p:cNvPr name="TextBox 12" id="12"/>
          <p:cNvSpPr txBox="true"/>
          <p:nvPr/>
        </p:nvSpPr>
        <p:spPr>
          <a:xfrm rot="0">
            <a:off x="1323768" y="2276602"/>
            <a:ext cx="8404176" cy="6514973"/>
          </a:xfrm>
          <a:prstGeom prst="rect">
            <a:avLst/>
          </a:prstGeom>
        </p:spPr>
        <p:txBody>
          <a:bodyPr anchor="t" rtlCol="false" tIns="0" lIns="0" bIns="0" rIns="0">
            <a:spAutoFit/>
          </a:bodyPr>
          <a:lstStyle/>
          <a:p>
            <a:pPr algn="just">
              <a:lnSpc>
                <a:spcPts val="3682"/>
              </a:lnSpc>
            </a:pPr>
            <a:r>
              <a:rPr lang="en-US" sz="2630" b="true">
                <a:solidFill>
                  <a:srgbClr val="394A54"/>
                </a:solidFill>
                <a:latin typeface="Source Sans Pro Bold"/>
                <a:ea typeface="Source Sans Pro Bold"/>
                <a:cs typeface="Source Sans Pro Bold"/>
                <a:sym typeface="Source Sans Pro Bold"/>
              </a:rPr>
              <a:t>Collective immunity:</a:t>
            </a:r>
            <a:r>
              <a:rPr lang="en-US" sz="2630">
                <a:solidFill>
                  <a:srgbClr val="394A54"/>
                </a:solidFill>
                <a:latin typeface="Source Sans Pro"/>
                <a:ea typeface="Source Sans Pro"/>
                <a:cs typeface="Source Sans Pro"/>
                <a:sym typeface="Source Sans Pro"/>
              </a:rPr>
              <a:t> building societal resistance to manipulation and disinformation ​</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sz="2630" b="true">
                <a:solidFill>
                  <a:srgbClr val="394A54"/>
                </a:solidFill>
                <a:latin typeface="Source Sans Pro Bold"/>
                <a:ea typeface="Source Sans Pro Bold"/>
                <a:cs typeface="Source Sans Pro Bold"/>
                <a:sym typeface="Source Sans Pro Bold"/>
              </a:rPr>
              <a:t>Institutional support:</a:t>
            </a:r>
            <a:r>
              <a:rPr lang="en-US" sz="2630">
                <a:solidFill>
                  <a:srgbClr val="394A54"/>
                </a:solidFill>
                <a:latin typeface="Source Sans Pro"/>
                <a:ea typeface="Source Sans Pro"/>
                <a:cs typeface="Source Sans Pro"/>
                <a:sym typeface="Source Sans Pro"/>
              </a:rPr>
              <a:t> protecting independent journalism democratic institutions ​</a:t>
            </a:r>
          </a:p>
          <a:p>
            <a:pPr algn="just">
              <a:lnSpc>
                <a:spcPts val="3682"/>
              </a:lnSpc>
            </a:pPr>
            <a:r>
              <a:rPr lang="en-US" sz="2630" b="true">
                <a:solidFill>
                  <a:srgbClr val="394A54"/>
                </a:solidFill>
                <a:latin typeface="Source Sans Pro Bold"/>
                <a:ea typeface="Source Sans Pro Bold"/>
                <a:cs typeface="Source Sans Pro Bold"/>
                <a:sym typeface="Source Sans Pro Bold"/>
              </a:rPr>
              <a:t>​</a:t>
            </a:r>
          </a:p>
          <a:p>
            <a:pPr algn="just">
              <a:lnSpc>
                <a:spcPts val="3682"/>
              </a:lnSpc>
            </a:pPr>
            <a:r>
              <a:rPr lang="en-US" sz="2630" b="true">
                <a:solidFill>
                  <a:srgbClr val="394A54"/>
                </a:solidFill>
                <a:latin typeface="Source Sans Pro Bold"/>
                <a:ea typeface="Source Sans Pro Bold"/>
                <a:cs typeface="Source Sans Pro Bold"/>
                <a:sym typeface="Source Sans Pro Bold"/>
              </a:rPr>
              <a:t>Dialogue:</a:t>
            </a:r>
            <a:r>
              <a:rPr lang="en-US" sz="2630">
                <a:solidFill>
                  <a:srgbClr val="394A54"/>
                </a:solidFill>
                <a:latin typeface="Source Sans Pro"/>
                <a:ea typeface="Source Sans Pro"/>
                <a:cs typeface="Source Sans Pro"/>
                <a:sym typeface="Source Sans Pro"/>
              </a:rPr>
              <a:t> creating healthy digital spaces for constructive engagement across divides ​</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sz="2630" b="true">
                <a:solidFill>
                  <a:srgbClr val="394A54"/>
                </a:solidFill>
                <a:latin typeface="Source Sans Pro Bold"/>
                <a:ea typeface="Source Sans Pro Bold"/>
                <a:cs typeface="Source Sans Pro Bold"/>
                <a:sym typeface="Source Sans Pro Bold"/>
              </a:rPr>
              <a:t>Life-long learning: </a:t>
            </a:r>
            <a:r>
              <a:rPr lang="en-US" sz="2630">
                <a:solidFill>
                  <a:srgbClr val="394A54"/>
                </a:solidFill>
                <a:latin typeface="Source Sans Pro"/>
                <a:ea typeface="Source Sans Pro"/>
                <a:cs typeface="Source Sans Pro"/>
                <a:sym typeface="Source Sans Pro"/>
              </a:rPr>
              <a:t>building citizen capacity rather than just fact-checking ​</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Democratic culture: </a:t>
            </a:r>
            <a:r>
              <a:rPr lang="en-US" sz="2630">
                <a:solidFill>
                  <a:srgbClr val="394A54"/>
                </a:solidFill>
                <a:latin typeface="Source Sans Pro"/>
                <a:ea typeface="Source Sans Pro"/>
                <a:cs typeface="Source Sans Pro"/>
                <a:sym typeface="Source Sans Pro"/>
              </a:rPr>
              <a:t>promoting values of evidence, reasoned debate, diversity, equity and pluralism</a:t>
            </a:r>
          </a:p>
        </p:txBody>
      </p:sp>
      <p:sp>
        <p:nvSpPr>
          <p:cNvPr name="Freeform 13" id="13"/>
          <p:cNvSpPr/>
          <p:nvPr/>
        </p:nvSpPr>
        <p:spPr>
          <a:xfrm flipH="false" flipV="false" rot="0">
            <a:off x="10546208" y="2332900"/>
            <a:ext cx="6989344" cy="5778578"/>
          </a:xfrm>
          <a:custGeom>
            <a:avLst/>
            <a:gdLst/>
            <a:ahLst/>
            <a:cxnLst/>
            <a:rect r="r" b="b" t="t" l="l"/>
            <a:pathLst>
              <a:path h="5778578" w="6989344">
                <a:moveTo>
                  <a:pt x="0" y="0"/>
                </a:moveTo>
                <a:lnTo>
                  <a:pt x="6989344" y="0"/>
                </a:lnTo>
                <a:lnTo>
                  <a:pt x="6989344" y="5778577"/>
                </a:lnTo>
                <a:lnTo>
                  <a:pt x="0" y="5778577"/>
                </a:lnTo>
                <a:lnTo>
                  <a:pt x="0" y="0"/>
                </a:lnTo>
                <a:close/>
              </a:path>
            </a:pathLst>
          </a:custGeom>
          <a:blipFill>
            <a:blip r:embed="rId2"/>
            <a:stretch>
              <a:fillRect l="-4510" t="-5874" r="-5724" b="-7763"/>
            </a:stretch>
          </a:blipFill>
        </p:spPr>
      </p:sp>
    </p:spTree>
  </p:cSld>
  <p:clrMapOvr>
    <a:masterClrMapping/>
  </p:clrMapOvr>
</p:sld>
</file>

<file path=ppt/slides/slide14.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566373"/>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Practical Activity</a:t>
            </a:r>
          </a:p>
        </p:txBody>
      </p:sp>
      <p:sp>
        <p:nvSpPr>
          <p:cNvPr name="TextBox 12" id="12"/>
          <p:cNvSpPr txBox="true"/>
          <p:nvPr/>
        </p:nvSpPr>
        <p:spPr>
          <a:xfrm rot="0">
            <a:off x="1323768" y="2361309"/>
            <a:ext cx="15625584" cy="5006764"/>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Design</a:t>
            </a:r>
            <a:r>
              <a:rPr lang="en-US" b="true" sz="3633">
                <a:solidFill>
                  <a:srgbClr val="394A54"/>
                </a:solidFill>
                <a:latin typeface="Source Sans Pro Bold"/>
                <a:ea typeface="Source Sans Pro Bold"/>
                <a:cs typeface="Source Sans Pro Bold"/>
                <a:sym typeface="Source Sans Pro Bold"/>
              </a:rPr>
              <a:t>ing a media literacy initiative for democratic resilience​</a:t>
            </a:r>
          </a:p>
          <a:p>
            <a:pPr algn="just">
              <a:lnSpc>
                <a:spcPts val="5086"/>
              </a:lnSpc>
            </a:pPr>
          </a:p>
          <a:p>
            <a:pPr algn="just">
              <a:lnSpc>
                <a:spcPts val="3686"/>
              </a:lnSpc>
            </a:pPr>
            <a:r>
              <a:rPr lang="en-US" sz="2633">
                <a:solidFill>
                  <a:srgbClr val="394A54"/>
                </a:solidFill>
                <a:latin typeface="Source Sans Pro"/>
                <a:ea typeface="Source Sans Pro"/>
                <a:cs typeface="Source Sans Pro"/>
                <a:sym typeface="Source Sans Pro"/>
              </a:rPr>
              <a:t>​You will design either:​</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a:t>
            </a:r>
            <a:r>
              <a:rPr lang="en-US" sz="2633">
                <a:solidFill>
                  <a:srgbClr val="394A54"/>
                </a:solidFill>
                <a:latin typeface="Source Sans Pro"/>
                <a:ea typeface="Source Sans Pro"/>
                <a:cs typeface="Source Sans Pro"/>
                <a:sym typeface="Source Sans Pro"/>
              </a:rPr>
              <a:t> media literacy educational activity targeting a specific audience​</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OR​</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a:t>
            </a:r>
            <a:r>
              <a:rPr lang="en-US" sz="2633">
                <a:solidFill>
                  <a:srgbClr val="394A54"/>
                </a:solidFill>
                <a:latin typeface="Source Sans Pro"/>
                <a:ea typeface="Source Sans Pro"/>
                <a:cs typeface="Source Sans Pro"/>
                <a:sym typeface="Source Sans Pro"/>
              </a:rPr>
              <a:t> policy proposal aimed at strengthening media literacy to counter disinformation and support democratic processes. </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566373"/>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Practical Activity</a:t>
            </a:r>
          </a:p>
        </p:txBody>
      </p:sp>
      <p:sp>
        <p:nvSpPr>
          <p:cNvPr name="TextBox 12" id="12"/>
          <p:cNvSpPr txBox="true"/>
          <p:nvPr/>
        </p:nvSpPr>
        <p:spPr>
          <a:xfrm rot="0">
            <a:off x="1331208" y="2536363"/>
            <a:ext cx="15625584" cy="490833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Sug</a:t>
            </a:r>
            <a:r>
              <a:rPr lang="en-US" b="true" sz="3633">
                <a:solidFill>
                  <a:srgbClr val="394A54"/>
                </a:solidFill>
                <a:latin typeface="Source Sans Pro Bold"/>
                <a:ea typeface="Source Sans Pro Bold"/>
                <a:cs typeface="Source Sans Pro Bold"/>
                <a:sym typeface="Source Sans Pro Bold"/>
              </a:rPr>
              <a:t>gested Structure:​</a:t>
            </a:r>
          </a:p>
          <a:p>
            <a:pPr algn="just">
              <a:lnSpc>
                <a:spcPts val="5086"/>
              </a:lnSpc>
            </a:pPr>
          </a:p>
          <a:p>
            <a:pPr algn="just">
              <a:lnSpc>
                <a:spcPts val="3686"/>
              </a:lnSpc>
            </a:pPr>
            <a:r>
              <a:rPr lang="en-US" b="true" sz="2633">
                <a:solidFill>
                  <a:srgbClr val="394A54"/>
                </a:solidFill>
                <a:latin typeface="Source Sans Pro Bold"/>
                <a:ea typeface="Source Sans Pro Bold"/>
                <a:cs typeface="Source Sans Pro Bold"/>
                <a:sym typeface="Source Sans Pro Bold"/>
              </a:rPr>
              <a:t>​1. Define the Problem/Context​</a:t>
            </a:r>
          </a:p>
          <a:p>
            <a:pPr algn="just">
              <a:lnSpc>
                <a:spcPts val="2986"/>
              </a:lnSpc>
            </a:pPr>
            <a:r>
              <a:rPr lang="en-US" sz="2133">
                <a:solidFill>
                  <a:srgbClr val="394A54"/>
                </a:solidFill>
                <a:latin typeface="Source Sans Pro"/>
                <a:ea typeface="Source Sans Pro"/>
                <a:cs typeface="Source Sans Pro"/>
                <a:sym typeface="Source Sans Pro"/>
              </a:rPr>
              <a:t>Choose a country, region, or political context (e.g., election season, polarized society, vulnerable groups, warzone).​</a:t>
            </a:r>
          </a:p>
          <a:p>
            <a:pPr algn="just">
              <a:lnSpc>
                <a:spcPts val="2986"/>
              </a:lnSpc>
            </a:pPr>
            <a:r>
              <a:rPr lang="en-US" sz="2133">
                <a:solidFill>
                  <a:srgbClr val="394A54"/>
                </a:solidFill>
                <a:latin typeface="Source Sans Pro"/>
                <a:ea typeface="Source Sans Pro"/>
                <a:cs typeface="Source Sans Pro"/>
                <a:sym typeface="Source Sans Pro"/>
              </a:rPr>
              <a:t>Explain the key disinformation risks or media literacy gaps threatening democratic resilience.​</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b="true" sz="2633">
                <a:solidFill>
                  <a:srgbClr val="394A54"/>
                </a:solidFill>
                <a:latin typeface="Source Sans Pro Bold"/>
                <a:ea typeface="Source Sans Pro Bold"/>
                <a:cs typeface="Source Sans Pro Bold"/>
                <a:sym typeface="Source Sans Pro Bold"/>
              </a:rPr>
              <a:t>2. Set Objectives ​</a:t>
            </a:r>
          </a:p>
          <a:p>
            <a:pPr algn="just">
              <a:lnSpc>
                <a:spcPts val="2986"/>
              </a:lnSpc>
            </a:pPr>
            <a:r>
              <a:rPr lang="en-US" sz="2133">
                <a:solidFill>
                  <a:srgbClr val="394A54"/>
                </a:solidFill>
                <a:latin typeface="Source Sans Pro"/>
                <a:ea typeface="Source Sans Pro"/>
                <a:cs typeface="Source Sans Pro"/>
                <a:sym typeface="Source Sans Pro"/>
              </a:rPr>
              <a:t>Examples:​</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Increase citizens’ ability to spot misinformation in political campaigns.​</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Train young voters to critically analyse news sources.​</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Provide policymakers with tools to regulate algorithmic transparency.</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566373"/>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Practical Activity</a:t>
            </a:r>
          </a:p>
        </p:txBody>
      </p:sp>
      <p:sp>
        <p:nvSpPr>
          <p:cNvPr name="TextBox 12" id="12"/>
          <p:cNvSpPr txBox="true"/>
          <p:nvPr/>
        </p:nvSpPr>
        <p:spPr>
          <a:xfrm rot="0">
            <a:off x="1323768" y="2536363"/>
            <a:ext cx="15625584" cy="5832264"/>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Sug</a:t>
            </a:r>
            <a:r>
              <a:rPr lang="en-US" b="true" sz="3633">
                <a:solidFill>
                  <a:srgbClr val="394A54"/>
                </a:solidFill>
                <a:latin typeface="Source Sans Pro Bold"/>
                <a:ea typeface="Source Sans Pro Bold"/>
                <a:cs typeface="Source Sans Pro Bold"/>
                <a:sym typeface="Source Sans Pro Bold"/>
              </a:rPr>
              <a:t>gested Structure:​</a:t>
            </a:r>
          </a:p>
          <a:p>
            <a:pPr algn="just">
              <a:lnSpc>
                <a:spcPts val="5086"/>
              </a:lnSpc>
            </a:pPr>
          </a:p>
          <a:p>
            <a:pPr algn="just">
              <a:lnSpc>
                <a:spcPts val="3686"/>
              </a:lnSpc>
            </a:pPr>
            <a:r>
              <a:rPr lang="en-US" b="true" sz="2633">
                <a:solidFill>
                  <a:srgbClr val="394A54"/>
                </a:solidFill>
                <a:latin typeface="Source Sans Pro Bold"/>
                <a:ea typeface="Source Sans Pro Bold"/>
                <a:cs typeface="Source Sans Pro Bold"/>
                <a:sym typeface="Source Sans Pro Bold"/>
              </a:rPr>
              <a:t>​3. Develop the activity or policy​</a:t>
            </a:r>
          </a:p>
          <a:p>
            <a:pPr algn="just">
              <a:lnSpc>
                <a:spcPts val="2986"/>
              </a:lnSpc>
            </a:pPr>
            <a:r>
              <a:rPr lang="en-US" b="true" sz="2133">
                <a:solidFill>
                  <a:srgbClr val="394A54"/>
                </a:solidFill>
                <a:latin typeface="Source Sans Pro Bold"/>
                <a:ea typeface="Source Sans Pro Bold"/>
                <a:cs typeface="Source Sans Pro Bold"/>
                <a:sym typeface="Source Sans Pro Bold"/>
              </a:rPr>
              <a:t>​For a learning activity​</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Target audience: students, voters, civil servants, journalists, etc.​</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Format: Workshop, game, campaign, social media challenge, simulation.​</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Knowledge/skills focus: fact-checking, recognizing bias, algorithmic awareness​</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Implementation plan: duration, resources, pedagogical approaches (theoretical input, group work, discussions etc).​</a:t>
            </a:r>
          </a:p>
          <a:p>
            <a:pPr algn="just">
              <a:lnSpc>
                <a:spcPts val="2986"/>
              </a:lnSpc>
            </a:pPr>
            <a:r>
              <a:rPr lang="en-US" b="true" sz="2133">
                <a:solidFill>
                  <a:srgbClr val="394A54"/>
                </a:solidFill>
                <a:latin typeface="Source Sans Pro Bold"/>
                <a:ea typeface="Source Sans Pro Bold"/>
                <a:cs typeface="Source Sans Pro Bold"/>
                <a:sym typeface="Source Sans Pro Bold"/>
              </a:rPr>
              <a:t>​</a:t>
            </a:r>
          </a:p>
          <a:p>
            <a:pPr algn="just">
              <a:lnSpc>
                <a:spcPts val="2986"/>
              </a:lnSpc>
            </a:pPr>
            <a:r>
              <a:rPr lang="en-US" b="true" sz="2133">
                <a:solidFill>
                  <a:srgbClr val="394A54"/>
                </a:solidFill>
                <a:latin typeface="Source Sans Pro Bold"/>
                <a:ea typeface="Source Sans Pro Bold"/>
                <a:cs typeface="Source Sans Pro Bold"/>
                <a:sym typeface="Source Sans Pro Bold"/>
              </a:rPr>
              <a:t>For a policy proposal:​</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Scope: national, regional, global, education policy, tech regulation​</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P</a:t>
            </a:r>
            <a:r>
              <a:rPr lang="en-US" sz="2133">
                <a:solidFill>
                  <a:srgbClr val="394A54"/>
                </a:solidFill>
                <a:latin typeface="Source Sans Pro"/>
                <a:ea typeface="Source Sans Pro"/>
                <a:cs typeface="Source Sans Pro"/>
                <a:sym typeface="Source Sans Pro"/>
              </a:rPr>
              <a:t>roposed measures: mandatory media literacy curricula, social media platform accountability, funding fact-checking projects​</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Stakeh</a:t>
            </a:r>
            <a:r>
              <a:rPr lang="en-US" sz="2133">
                <a:solidFill>
                  <a:srgbClr val="394A54"/>
                </a:solidFill>
                <a:latin typeface="Source Sans Pro"/>
                <a:ea typeface="Source Sans Pro"/>
                <a:cs typeface="Source Sans Pro"/>
                <a:sym typeface="Source Sans Pro"/>
              </a:rPr>
              <a:t>olders: media, government, NGOs, platforms​</a:t>
            </a:r>
          </a:p>
          <a:p>
            <a:pPr algn="just" marL="460589" indent="-230295" lvl="1">
              <a:lnSpc>
                <a:spcPts val="2986"/>
              </a:lnSpc>
              <a:buFont typeface="Arial"/>
              <a:buChar char="•"/>
            </a:pPr>
            <a:r>
              <a:rPr lang="en-US" sz="2133">
                <a:solidFill>
                  <a:srgbClr val="394A54"/>
                </a:solidFill>
                <a:latin typeface="Source Sans Pro"/>
                <a:ea typeface="Source Sans Pro"/>
                <a:cs typeface="Source Sans Pro"/>
                <a:sym typeface="Source Sans Pro"/>
              </a:rPr>
              <a:t>Potential risks &amp; benefits</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566373"/>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Practical Activity</a:t>
            </a:r>
          </a:p>
        </p:txBody>
      </p:sp>
      <p:sp>
        <p:nvSpPr>
          <p:cNvPr name="TextBox 12" id="12"/>
          <p:cNvSpPr txBox="true"/>
          <p:nvPr/>
        </p:nvSpPr>
        <p:spPr>
          <a:xfrm rot="0">
            <a:off x="1323768" y="2536363"/>
            <a:ext cx="15625584" cy="323193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Sug</a:t>
            </a:r>
            <a:r>
              <a:rPr lang="en-US" b="true" sz="3633">
                <a:solidFill>
                  <a:srgbClr val="394A54"/>
                </a:solidFill>
                <a:latin typeface="Source Sans Pro Bold"/>
                <a:ea typeface="Source Sans Pro Bold"/>
                <a:cs typeface="Source Sans Pro Bold"/>
                <a:sym typeface="Source Sans Pro Bold"/>
              </a:rPr>
              <a:t>gested Structure:​</a:t>
            </a:r>
          </a:p>
          <a:p>
            <a:pPr algn="just">
              <a:lnSpc>
                <a:spcPts val="5086"/>
              </a:lnSpc>
            </a:pPr>
          </a:p>
          <a:p>
            <a:pPr algn="just">
              <a:lnSpc>
                <a:spcPts val="3686"/>
              </a:lnSpc>
            </a:pPr>
            <a:r>
              <a:rPr lang="en-US" b="true" sz="2633">
                <a:solidFill>
                  <a:srgbClr val="394A54"/>
                </a:solidFill>
                <a:latin typeface="Source Sans Pro Bold"/>
                <a:ea typeface="Source Sans Pro Bold"/>
                <a:cs typeface="Source Sans Pro Bold"/>
                <a:sym typeface="Source Sans Pro Bold"/>
              </a:rPr>
              <a:t>​4. Media Literacy</a:t>
            </a:r>
            <a:r>
              <a:rPr lang="en-US" b="true" sz="2633">
                <a:solidFill>
                  <a:srgbClr val="394A54"/>
                </a:solidFill>
                <a:latin typeface="Source Sans Pro Bold"/>
                <a:ea typeface="Source Sans Pro Bold"/>
                <a:cs typeface="Source Sans Pro Bold"/>
                <a:sym typeface="Source Sans Pro Bold"/>
              </a:rPr>
              <a:t> Principles:​</a:t>
            </a:r>
          </a:p>
          <a:p>
            <a:pPr algn="just">
              <a:lnSpc>
                <a:spcPts val="2986"/>
              </a:lnSpc>
            </a:pPr>
            <a:r>
              <a:rPr lang="en-US" b="true" sz="2133">
                <a:solidFill>
                  <a:srgbClr val="394A54"/>
                </a:solidFill>
                <a:latin typeface="Source Sans Pro Bold"/>
                <a:ea typeface="Source Sans Pro Bold"/>
                <a:cs typeface="Source Sans Pro Bold"/>
                <a:sym typeface="Source Sans Pro Bold"/>
              </a:rPr>
              <a:t>​</a:t>
            </a:r>
            <a:r>
              <a:rPr lang="en-US" sz="2133">
                <a:solidFill>
                  <a:srgbClr val="394A54"/>
                </a:solidFill>
                <a:latin typeface="Source Sans Pro"/>
                <a:ea typeface="Source Sans Pro"/>
                <a:cs typeface="Source Sans Pro"/>
                <a:sym typeface="Source Sans Pro"/>
              </a:rPr>
              <a:t>How does your proposal address the disinformation problem?​</a:t>
            </a:r>
          </a:p>
          <a:p>
            <a:pPr algn="just">
              <a:lnSpc>
                <a:spcPts val="2986"/>
              </a:lnSpc>
            </a:pPr>
            <a:r>
              <a:rPr lang="en-US" sz="2133">
                <a:solidFill>
                  <a:srgbClr val="394A54"/>
                </a:solidFill>
                <a:latin typeface="Source Sans Pro"/>
                <a:ea typeface="Source Sans Pro"/>
                <a:cs typeface="Source Sans Pro"/>
                <a:sym typeface="Source Sans Pro"/>
              </a:rPr>
              <a:t>How does it protect freedom of expression and democratic values?​</a:t>
            </a:r>
          </a:p>
          <a:p>
            <a:pPr algn="just">
              <a:lnSpc>
                <a:spcPts val="2986"/>
              </a:lnSpc>
            </a:pPr>
            <a:r>
              <a:rPr lang="en-US" sz="2133">
                <a:solidFill>
                  <a:srgbClr val="394A54"/>
                </a:solidFill>
                <a:latin typeface="Source Sans Pro"/>
                <a:ea typeface="Source Sans Pro"/>
                <a:cs typeface="Source Sans Pro"/>
                <a:sym typeface="Source Sans Pro"/>
              </a:rPr>
              <a:t>What media literacy knowledge and skills does it build?​</a:t>
            </a:r>
          </a:p>
          <a:p>
            <a:pPr algn="just">
              <a:lnSpc>
                <a:spcPts val="2986"/>
              </a:lnSpc>
            </a:pPr>
            <a:r>
              <a:rPr lang="en-US" sz="2133">
                <a:solidFill>
                  <a:srgbClr val="394A54"/>
                </a:solidFill>
                <a:latin typeface="Source Sans Pro"/>
                <a:ea typeface="Source Sans Pro"/>
                <a:cs typeface="Source Sans Pro"/>
                <a:sym typeface="Source Sans Pro"/>
              </a:rPr>
              <a:t>How does it contribute to democratic resilience?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2"/>
            <a:stretch>
              <a:fillRect l="0" t="-107405" r="0" b="-88058"/>
            </a:stretch>
          </a:blipFill>
        </p:spPr>
      </p:sp>
      <p:grpSp>
        <p:nvGrpSpPr>
          <p:cNvPr name="Group 3" id="3"/>
          <p:cNvGrpSpPr/>
          <p:nvPr/>
        </p:nvGrpSpPr>
        <p:grpSpPr>
          <a:xfrm rot="0">
            <a:off x="9144000" y="0"/>
            <a:ext cx="9144000" cy="10287000"/>
            <a:chOff x="0" y="0"/>
            <a:chExt cx="3549180" cy="3992828"/>
          </a:xfrm>
        </p:grpSpPr>
        <p:sp>
          <p:nvSpPr>
            <p:cNvPr name="Freeform 4" id="4"/>
            <p:cNvSpPr/>
            <p:nvPr/>
          </p:nvSpPr>
          <p:spPr>
            <a:xfrm flipH="false" flipV="false" rot="0">
              <a:off x="0" y="0"/>
              <a:ext cx="3549180" cy="3992828"/>
            </a:xfrm>
            <a:custGeom>
              <a:avLst/>
              <a:gdLst/>
              <a:ahLst/>
              <a:cxnLst/>
              <a:rect r="r" b="b" t="t" l="l"/>
              <a:pathLst>
                <a:path h="3992828" w="3549180">
                  <a:moveTo>
                    <a:pt x="0" y="0"/>
                  </a:moveTo>
                  <a:lnTo>
                    <a:pt x="3549180" y="0"/>
                  </a:lnTo>
                  <a:lnTo>
                    <a:pt x="3549180" y="3992828"/>
                  </a:lnTo>
                  <a:lnTo>
                    <a:pt x="0" y="3992828"/>
                  </a:lnTo>
                  <a:close/>
                </a:path>
              </a:pathLst>
            </a:custGeom>
            <a:solidFill>
              <a:srgbClr val="006794"/>
            </a:solidFill>
          </p:spPr>
        </p:sp>
        <p:sp>
          <p:nvSpPr>
            <p:cNvPr name="TextBox 5" id="5"/>
            <p:cNvSpPr txBox="true"/>
            <p:nvPr/>
          </p:nvSpPr>
          <p:spPr>
            <a:xfrm>
              <a:off x="0" y="-38100"/>
              <a:ext cx="3549180" cy="4030928"/>
            </a:xfrm>
            <a:prstGeom prst="rect">
              <a:avLst/>
            </a:prstGeom>
          </p:spPr>
          <p:txBody>
            <a:bodyPr anchor="ctr" rtlCol="false" tIns="46904" lIns="46904" bIns="46904" rIns="46904"/>
            <a:lstStyle/>
            <a:p>
              <a:pPr algn="ctr">
                <a:lnSpc>
                  <a:spcPts val="1809"/>
                </a:lnSpc>
                <a:spcBef>
                  <a:spcPct val="0"/>
                </a:spcBef>
              </a:pPr>
            </a:p>
          </p:txBody>
        </p:sp>
      </p:grpSp>
      <p:sp>
        <p:nvSpPr>
          <p:cNvPr name="TextBox 6" id="6"/>
          <p:cNvSpPr txBox="true"/>
          <p:nvPr/>
        </p:nvSpPr>
        <p:spPr>
          <a:xfrm rot="0">
            <a:off x="9746667" y="1332569"/>
            <a:ext cx="3710603" cy="641618"/>
          </a:xfrm>
          <a:prstGeom prst="rect">
            <a:avLst/>
          </a:prstGeom>
        </p:spPr>
        <p:txBody>
          <a:bodyPr anchor="t" rtlCol="false" tIns="0" lIns="0" bIns="0" rIns="0">
            <a:spAutoFit/>
          </a:bodyPr>
          <a:lstStyle/>
          <a:p>
            <a:pPr algn="l">
              <a:lnSpc>
                <a:spcPts val="5242"/>
              </a:lnSpc>
            </a:pPr>
            <a:r>
              <a:rPr lang="en-US" sz="3744" b="true">
                <a:solidFill>
                  <a:srgbClr val="FFFFFF"/>
                </a:solidFill>
                <a:latin typeface="Source Sans Pro Bold"/>
                <a:ea typeface="Source Sans Pro Bold"/>
                <a:cs typeface="Source Sans Pro Bold"/>
                <a:sym typeface="Source Sans Pro Bold"/>
              </a:rPr>
              <a:t>About RECLAIM</a:t>
            </a:r>
          </a:p>
        </p:txBody>
      </p:sp>
      <p:sp>
        <p:nvSpPr>
          <p:cNvPr name="TextBox 7" id="7"/>
          <p:cNvSpPr txBox="true"/>
          <p:nvPr/>
        </p:nvSpPr>
        <p:spPr>
          <a:xfrm rot="0">
            <a:off x="9746667" y="2332275"/>
            <a:ext cx="7938667" cy="2074672"/>
          </a:xfrm>
          <a:prstGeom prst="rect">
            <a:avLst/>
          </a:prstGeom>
        </p:spPr>
        <p:txBody>
          <a:bodyPr anchor="t" rtlCol="false" tIns="0" lIns="0" bIns="0" rIns="0">
            <a:spAutoFit/>
          </a:bodyPr>
          <a:lstStyle/>
          <a:p>
            <a:pPr algn="just">
              <a:lnSpc>
                <a:spcPts val="2353"/>
              </a:lnSpc>
            </a:pPr>
            <a:r>
              <a:rPr lang="en-US" sz="2199">
                <a:solidFill>
                  <a:srgbClr val="FFFFFF"/>
                </a:solidFill>
                <a:latin typeface="Source Sans Pro"/>
                <a:ea typeface="Source Sans Pro"/>
                <a:cs typeface="Source Sans Pro"/>
                <a:sym typeface="Source Sans Pro"/>
              </a:rPr>
              <a:t>RECLAIM (Reclaiming Liberal Democracy in the Post-Factual Age) is a Horizon Europe project on Reclaiming Liberal Democracy in a Post-Truth era. In recent years there has been a rise in what the experts call “post truth politics”, which manipulates facts and emotions. The project tries to understand how this phenomenon is affecting the future of democracy in Europe, and more importantly, what we can do about it.</a:t>
            </a:r>
          </a:p>
        </p:txBody>
      </p:sp>
      <p:sp>
        <p:nvSpPr>
          <p:cNvPr name="TextBox 8" id="8"/>
          <p:cNvSpPr txBox="true"/>
          <p:nvPr/>
        </p:nvSpPr>
        <p:spPr>
          <a:xfrm rot="0">
            <a:off x="9746667" y="4664122"/>
            <a:ext cx="2925101" cy="641618"/>
          </a:xfrm>
          <a:prstGeom prst="rect">
            <a:avLst/>
          </a:prstGeom>
        </p:spPr>
        <p:txBody>
          <a:bodyPr anchor="t" rtlCol="false" tIns="0" lIns="0" bIns="0" rIns="0">
            <a:spAutoFit/>
          </a:bodyPr>
          <a:lstStyle/>
          <a:p>
            <a:pPr algn="l">
              <a:lnSpc>
                <a:spcPts val="5242"/>
              </a:lnSpc>
            </a:pPr>
            <a:r>
              <a:rPr lang="en-US" sz="3744" b="true">
                <a:solidFill>
                  <a:srgbClr val="FFFFFF"/>
                </a:solidFill>
                <a:latin typeface="Source Sans Pro Bold"/>
                <a:ea typeface="Source Sans Pro Bold"/>
                <a:cs typeface="Source Sans Pro Bold"/>
                <a:sym typeface="Source Sans Pro Bold"/>
              </a:rPr>
              <a:t>About TEPSA</a:t>
            </a:r>
          </a:p>
        </p:txBody>
      </p:sp>
      <p:sp>
        <p:nvSpPr>
          <p:cNvPr name="TextBox 9" id="9"/>
          <p:cNvSpPr txBox="true"/>
          <p:nvPr/>
        </p:nvSpPr>
        <p:spPr>
          <a:xfrm rot="0">
            <a:off x="9746667" y="5599350"/>
            <a:ext cx="7938667" cy="3255772"/>
          </a:xfrm>
          <a:prstGeom prst="rect">
            <a:avLst/>
          </a:prstGeom>
        </p:spPr>
        <p:txBody>
          <a:bodyPr anchor="t" rtlCol="false" tIns="0" lIns="0" bIns="0" rIns="0">
            <a:spAutoFit/>
          </a:bodyPr>
          <a:lstStyle/>
          <a:p>
            <a:pPr algn="just">
              <a:lnSpc>
                <a:spcPts val="2353"/>
              </a:lnSpc>
            </a:pPr>
            <a:r>
              <a:rPr lang="en-US" sz="2199">
                <a:solidFill>
                  <a:srgbClr val="FFFFFF"/>
                </a:solidFill>
                <a:latin typeface="Source Sans Pro"/>
                <a:ea typeface="Source Sans Pro"/>
                <a:cs typeface="Source Sans Pro"/>
                <a:sym typeface="Source Sans Pro"/>
              </a:rPr>
              <a:t>The Trans European Policy Studies Association (TEPSA) was established in 1974 as the first transnational research network in the field of EU affairs. It comprises leading research institutes throughout Europe, with an office in Brussels. Its aim is to provide high-quality research on European integration to stimulate discussion on policies and political options for Europe. This is achieved by the interaction between the European and national institutions as well as the academic and research community. TEPSA is active on a wide range of research topics, focusing on differentiated integration, the EU's external relations, democratic participation and citizens' engagement.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2"/>
            <a:stretch>
              <a:fillRect l="0" t="-107405" r="0" b="-88058"/>
            </a:stretch>
          </a:blipFill>
        </p:spPr>
      </p:sp>
      <p:grpSp>
        <p:nvGrpSpPr>
          <p:cNvPr name="Group 3" id="3"/>
          <p:cNvGrpSpPr/>
          <p:nvPr/>
        </p:nvGrpSpPr>
        <p:grpSpPr>
          <a:xfrm rot="0">
            <a:off x="9144000" y="0"/>
            <a:ext cx="9144000" cy="10287000"/>
            <a:chOff x="0" y="0"/>
            <a:chExt cx="3549180" cy="3992828"/>
          </a:xfrm>
        </p:grpSpPr>
        <p:sp>
          <p:nvSpPr>
            <p:cNvPr name="Freeform 4" id="4"/>
            <p:cNvSpPr/>
            <p:nvPr/>
          </p:nvSpPr>
          <p:spPr>
            <a:xfrm flipH="false" flipV="false" rot="0">
              <a:off x="0" y="0"/>
              <a:ext cx="3549180" cy="3992828"/>
            </a:xfrm>
            <a:custGeom>
              <a:avLst/>
              <a:gdLst/>
              <a:ahLst/>
              <a:cxnLst/>
              <a:rect r="r" b="b" t="t" l="l"/>
              <a:pathLst>
                <a:path h="3992828" w="3549180">
                  <a:moveTo>
                    <a:pt x="0" y="0"/>
                  </a:moveTo>
                  <a:lnTo>
                    <a:pt x="3549180" y="0"/>
                  </a:lnTo>
                  <a:lnTo>
                    <a:pt x="3549180" y="3992828"/>
                  </a:lnTo>
                  <a:lnTo>
                    <a:pt x="0" y="3992828"/>
                  </a:lnTo>
                  <a:close/>
                </a:path>
              </a:pathLst>
            </a:custGeom>
            <a:solidFill>
              <a:srgbClr val="38B6FF"/>
            </a:solidFill>
          </p:spPr>
        </p:sp>
        <p:sp>
          <p:nvSpPr>
            <p:cNvPr name="TextBox 5" id="5"/>
            <p:cNvSpPr txBox="true"/>
            <p:nvPr/>
          </p:nvSpPr>
          <p:spPr>
            <a:xfrm>
              <a:off x="0" y="-38100"/>
              <a:ext cx="3549180" cy="4030928"/>
            </a:xfrm>
            <a:prstGeom prst="rect">
              <a:avLst/>
            </a:prstGeom>
          </p:spPr>
          <p:txBody>
            <a:bodyPr anchor="ctr" rtlCol="false" tIns="46904" lIns="46904" bIns="46904" rIns="46904"/>
            <a:lstStyle/>
            <a:p>
              <a:pPr algn="ctr">
                <a:lnSpc>
                  <a:spcPts val="1809"/>
                </a:lnSpc>
                <a:spcBef>
                  <a:spcPct val="0"/>
                </a:spcBef>
              </a:pPr>
            </a:p>
          </p:txBody>
        </p:sp>
      </p:grpSp>
      <p:sp>
        <p:nvSpPr>
          <p:cNvPr name="TextBox 6" id="6"/>
          <p:cNvSpPr txBox="true"/>
          <p:nvPr/>
        </p:nvSpPr>
        <p:spPr>
          <a:xfrm rot="0">
            <a:off x="9870524" y="3774540"/>
            <a:ext cx="7388776" cy="1057348"/>
          </a:xfrm>
          <a:prstGeom prst="rect">
            <a:avLst/>
          </a:prstGeom>
        </p:spPr>
        <p:txBody>
          <a:bodyPr anchor="t" rtlCol="false" tIns="0" lIns="0" bIns="0" rIns="0">
            <a:spAutoFit/>
          </a:bodyPr>
          <a:lstStyle/>
          <a:p>
            <a:pPr algn="l">
              <a:lnSpc>
                <a:spcPts val="8029"/>
              </a:lnSpc>
            </a:pPr>
            <a:r>
              <a:rPr lang="en-US" b="true" sz="7504" i="true">
                <a:solidFill>
                  <a:srgbClr val="F7F7F7"/>
                </a:solidFill>
                <a:latin typeface="Source Sans Pro Bold Italics"/>
                <a:ea typeface="Source Sans Pro Bold Italics"/>
                <a:cs typeface="Source Sans Pro Bold Italics"/>
                <a:sym typeface="Source Sans Pro Bold Italics"/>
              </a:rPr>
              <a:t>SESSION 5</a:t>
            </a:r>
          </a:p>
        </p:txBody>
      </p:sp>
      <p:sp>
        <p:nvSpPr>
          <p:cNvPr name="TextBox 7" id="7"/>
          <p:cNvSpPr txBox="true"/>
          <p:nvPr/>
        </p:nvSpPr>
        <p:spPr>
          <a:xfrm rot="0">
            <a:off x="9870524" y="6036330"/>
            <a:ext cx="7642176" cy="1652223"/>
          </a:xfrm>
          <a:prstGeom prst="rect">
            <a:avLst/>
          </a:prstGeom>
        </p:spPr>
        <p:txBody>
          <a:bodyPr anchor="t" rtlCol="false" tIns="0" lIns="0" bIns="0" rIns="0">
            <a:spAutoFit/>
          </a:bodyPr>
          <a:lstStyle/>
          <a:p>
            <a:pPr algn="l">
              <a:lnSpc>
                <a:spcPts val="4298"/>
              </a:lnSpc>
            </a:pPr>
            <a:r>
              <a:rPr lang="en-US" b="true" sz="4298" i="true">
                <a:solidFill>
                  <a:srgbClr val="FFFFFF"/>
                </a:solidFill>
                <a:latin typeface="Source Sans Pro Bold Italics"/>
                <a:ea typeface="Source Sans Pro Bold Italics"/>
                <a:cs typeface="Source Sans Pro Bold Italics"/>
                <a:sym typeface="Source Sans Pro Bold Italics"/>
              </a:rPr>
              <a:t>“Critical Thinking for Democracy: Harnessing the Power of Media Literacy​”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
        <p:nvSpPr>
          <p:cNvPr name="TextBox 12" id="12"/>
          <p:cNvSpPr txBox="true"/>
          <p:nvPr/>
        </p:nvSpPr>
        <p:spPr>
          <a:xfrm rot="0">
            <a:off x="1323768" y="3029056"/>
            <a:ext cx="10803447" cy="5114713"/>
          </a:xfrm>
          <a:prstGeom prst="rect">
            <a:avLst/>
          </a:prstGeom>
        </p:spPr>
        <p:txBody>
          <a:bodyPr anchor="t" rtlCol="false" tIns="0" lIns="0" bIns="0" rIns="0">
            <a:spAutoFit/>
          </a:bodyPr>
          <a:lstStyle/>
          <a:p>
            <a:pPr algn="just">
              <a:lnSpc>
                <a:spcPts val="3686"/>
              </a:lnSpc>
            </a:pPr>
            <a:r>
              <a:rPr lang="en-US" b="true" sz="2633">
                <a:solidFill>
                  <a:srgbClr val="394A54"/>
                </a:solidFill>
                <a:latin typeface="Source Sans Pro Bold"/>
                <a:ea typeface="Source Sans Pro Bold"/>
                <a:cs typeface="Source Sans Pro Bold"/>
                <a:sym typeface="Source Sans Pro Bold"/>
              </a:rPr>
              <a:t>P</a:t>
            </a:r>
            <a:r>
              <a:rPr lang="en-US" b="true" sz="2633">
                <a:solidFill>
                  <a:srgbClr val="394A54"/>
                </a:solidFill>
                <a:latin typeface="Source Sans Pro Bold"/>
                <a:ea typeface="Source Sans Pro Bold"/>
                <a:cs typeface="Source Sans Pro Bold"/>
                <a:sym typeface="Source Sans Pro Bold"/>
              </a:rPr>
              <a:t>ost-Truth: </a:t>
            </a:r>
            <a:r>
              <a:rPr lang="en-US" sz="2633">
                <a:solidFill>
                  <a:srgbClr val="394A54"/>
                </a:solidFill>
                <a:latin typeface="Source Sans Pro"/>
                <a:ea typeface="Source Sans Pro"/>
                <a:cs typeface="Source Sans Pro"/>
                <a:sym typeface="Source Sans Pro"/>
              </a:rPr>
              <a:t>environment where objective facts are less influential in shaping opinions than appeal</a:t>
            </a:r>
            <a:r>
              <a:rPr lang="en-US" sz="2633">
                <a:solidFill>
                  <a:srgbClr val="394A54"/>
                </a:solidFill>
                <a:latin typeface="Source Sans Pro"/>
                <a:ea typeface="Source Sans Pro"/>
                <a:cs typeface="Source Sans Pro"/>
                <a:sym typeface="Source Sans Pro"/>
              </a:rPr>
              <a:t> to emotion and personal beliefs​</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b="true" sz="2633">
                <a:solidFill>
                  <a:srgbClr val="394A54"/>
                </a:solidFill>
                <a:latin typeface="Source Sans Pro Bold"/>
                <a:ea typeface="Source Sans Pro Bold"/>
                <a:cs typeface="Source Sans Pro Bold"/>
                <a:sym typeface="Source Sans Pro Bold"/>
              </a:rPr>
              <a:t>Democracy’s foundation:</a:t>
            </a:r>
            <a:r>
              <a:rPr lang="en-US" sz="2633">
                <a:solidFill>
                  <a:srgbClr val="394A54"/>
                </a:solidFill>
                <a:latin typeface="Source Sans Pro"/>
                <a:ea typeface="Source Sans Pro"/>
                <a:cs typeface="Source Sans Pro"/>
                <a:sym typeface="Source Sans Pro"/>
              </a:rPr>
              <a:t> informed citizenry making well-informed and reasoned decisions based on shared facts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b="true" sz="2633">
                <a:solidFill>
                  <a:srgbClr val="394A54"/>
                </a:solidFill>
                <a:latin typeface="Source Sans Pro Bold"/>
                <a:ea typeface="Source Sans Pro Bold"/>
                <a:cs typeface="Source Sans Pro Bold"/>
                <a:sym typeface="Source Sans Pro Bold"/>
              </a:rPr>
              <a:t>Current threat:</a:t>
            </a:r>
            <a:r>
              <a:rPr lang="en-US" sz="2633">
                <a:solidFill>
                  <a:srgbClr val="394A54"/>
                </a:solidFill>
                <a:latin typeface="Source Sans Pro"/>
                <a:ea typeface="Source Sans Pro"/>
                <a:cs typeface="Source Sans Pro"/>
                <a:sym typeface="Source Sans Pro"/>
              </a:rPr>
              <a:t> erosion of a shared reality that undermines democratic processes and institutions​</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b="true" sz="2633">
                <a:solidFill>
                  <a:srgbClr val="394A54"/>
                </a:solidFill>
                <a:latin typeface="Source Sans Pro Bold"/>
                <a:ea typeface="Source Sans Pro Bold"/>
                <a:cs typeface="Source Sans Pro Bold"/>
                <a:sym typeface="Source Sans Pro Bold"/>
              </a:rPr>
              <a:t>Media literacy:</a:t>
            </a:r>
            <a:r>
              <a:rPr lang="en-US" sz="2633">
                <a:solidFill>
                  <a:srgbClr val="394A54"/>
                </a:solidFill>
                <a:latin typeface="Source Sans Pro"/>
                <a:ea typeface="Source Sans Pro"/>
                <a:cs typeface="Source Sans Pro"/>
                <a:sym typeface="Source Sans Pro"/>
              </a:rPr>
              <a:t> knowledge and skills needed to navigate increasingly complex information landscape</a:t>
            </a:r>
          </a:p>
        </p:txBody>
      </p:sp>
      <p:sp>
        <p:nvSpPr>
          <p:cNvPr name="Freeform 13" id="13"/>
          <p:cNvSpPr/>
          <p:nvPr/>
        </p:nvSpPr>
        <p:spPr>
          <a:xfrm flipH="false" flipV="false" rot="0">
            <a:off x="12505216" y="3515484"/>
            <a:ext cx="4877950" cy="3256032"/>
          </a:xfrm>
          <a:custGeom>
            <a:avLst/>
            <a:gdLst/>
            <a:ahLst/>
            <a:cxnLst/>
            <a:rect r="r" b="b" t="t" l="l"/>
            <a:pathLst>
              <a:path h="3256032" w="4877950">
                <a:moveTo>
                  <a:pt x="0" y="0"/>
                </a:moveTo>
                <a:lnTo>
                  <a:pt x="4877950" y="0"/>
                </a:lnTo>
                <a:lnTo>
                  <a:pt x="4877950" y="3256032"/>
                </a:lnTo>
                <a:lnTo>
                  <a:pt x="0" y="3256032"/>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2505216" y="3515484"/>
            <a:ext cx="4877950" cy="3256032"/>
          </a:xfrm>
          <a:custGeom>
            <a:avLst/>
            <a:gdLst/>
            <a:ahLst/>
            <a:cxnLst/>
            <a:rect r="r" b="b" t="t" l="l"/>
            <a:pathLst>
              <a:path h="3256032" w="4877950">
                <a:moveTo>
                  <a:pt x="0" y="0"/>
                </a:moveTo>
                <a:lnTo>
                  <a:pt x="4877950" y="0"/>
                </a:lnTo>
                <a:lnTo>
                  <a:pt x="4877950" y="3256032"/>
                </a:lnTo>
                <a:lnTo>
                  <a:pt x="0" y="3256032"/>
                </a:lnTo>
                <a:lnTo>
                  <a:pt x="0" y="0"/>
                </a:lnTo>
                <a:close/>
              </a:path>
            </a:pathLst>
          </a:custGeom>
          <a:blipFill>
            <a:blip r:embed="rId2"/>
            <a:stretch>
              <a:fillRect l="0" t="0" r="0" b="0"/>
            </a:stretch>
          </a:blipFill>
        </p:spPr>
      </p:sp>
      <p:sp>
        <p:nvSpPr>
          <p:cNvPr name="TextBox 12" id="12"/>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
        <p:nvSpPr>
          <p:cNvPr name="TextBox 13" id="13"/>
          <p:cNvSpPr txBox="true"/>
          <p:nvPr/>
        </p:nvSpPr>
        <p:spPr>
          <a:xfrm rot="0">
            <a:off x="1323768" y="2640075"/>
            <a:ext cx="10803447" cy="6407023"/>
          </a:xfrm>
          <a:prstGeom prst="rect">
            <a:avLst/>
          </a:prstGeom>
        </p:spPr>
        <p:txBody>
          <a:bodyPr anchor="t" rtlCol="false" tIns="0" lIns="0" bIns="0" rIns="0">
            <a:spAutoFit/>
          </a:bodyPr>
          <a:lstStyle/>
          <a:p>
            <a:pPr algn="just">
              <a:lnSpc>
                <a:spcPts val="5081"/>
              </a:lnSpc>
            </a:pPr>
            <a:r>
              <a:rPr lang="en-US" b="true" sz="3629">
                <a:solidFill>
                  <a:srgbClr val="FAC80A"/>
                </a:solidFill>
                <a:latin typeface="Source Sans Pro Bold"/>
                <a:ea typeface="Source Sans Pro Bold"/>
                <a:cs typeface="Source Sans Pro Bold"/>
                <a:sym typeface="Source Sans Pro Bold"/>
              </a:rPr>
              <a:t>P</a:t>
            </a:r>
            <a:r>
              <a:rPr lang="en-US" b="true" sz="3629">
                <a:solidFill>
                  <a:srgbClr val="FAC80A"/>
                </a:solidFill>
                <a:latin typeface="Source Sans Pro Bold"/>
                <a:ea typeface="Source Sans Pro Bold"/>
                <a:cs typeface="Source Sans Pro Bold"/>
                <a:sym typeface="Source Sans Pro Bold"/>
              </a:rPr>
              <a:t>opulist Communication Strategies​</a:t>
            </a:r>
          </a:p>
          <a:p>
            <a:pPr algn="just">
              <a:lnSpc>
                <a:spcPts val="5081"/>
              </a:lnSpc>
            </a:pPr>
          </a:p>
          <a:p>
            <a:pPr algn="just">
              <a:lnSpc>
                <a:spcPts val="3682"/>
              </a:lnSpc>
            </a:pPr>
            <a:r>
              <a:rPr lang="en-US" b="true" sz="2630">
                <a:solidFill>
                  <a:srgbClr val="394A54"/>
                </a:solidFill>
                <a:latin typeface="Source Sans Pro Bold"/>
                <a:ea typeface="Source Sans Pro Bold"/>
                <a:cs typeface="Source Sans Pro Bold"/>
                <a:sym typeface="Source Sans Pro Bold"/>
              </a:rPr>
              <a:t>Oversimplification</a:t>
            </a:r>
            <a:r>
              <a:rPr lang="en-US" sz="2630">
                <a:solidFill>
                  <a:srgbClr val="394A54"/>
                </a:solidFill>
                <a:latin typeface="Source Sans Pro"/>
                <a:ea typeface="Source Sans Pro"/>
                <a:cs typeface="Source Sans Pro"/>
                <a:sym typeface="Source Sans Pro"/>
              </a:rPr>
              <a:t>: complex issues reduced to binary, good-versus-evil narratives​</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Emotional appeals</a:t>
            </a:r>
            <a:r>
              <a:rPr lang="en-US" sz="2630">
                <a:solidFill>
                  <a:srgbClr val="394A54"/>
                </a:solidFill>
                <a:latin typeface="Source Sans Pro"/>
                <a:ea typeface="Source Sans Pro"/>
                <a:cs typeface="Source Sans Pro"/>
                <a:sym typeface="Source Sans Pro"/>
              </a:rPr>
              <a:t>: fear, anger, and resentment mobilised instead of factual discussion​</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Us vs. Them</a:t>
            </a:r>
            <a:r>
              <a:rPr lang="en-US" sz="2630">
                <a:solidFill>
                  <a:srgbClr val="394A54"/>
                </a:solidFill>
                <a:latin typeface="Source Sans Pro"/>
                <a:ea typeface="Source Sans Pro"/>
                <a:cs typeface="Source Sans Pro"/>
                <a:sym typeface="Source Sans Pro"/>
              </a:rPr>
              <a:t>: narratives that see opposition as enemy and undermine institutional credibility​</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‘Alternative facts’</a:t>
            </a:r>
            <a:r>
              <a:rPr lang="en-US" sz="2630">
                <a:solidFill>
                  <a:srgbClr val="394A54"/>
                </a:solidFill>
                <a:latin typeface="Source Sans Pro"/>
                <a:ea typeface="Source Sans Pro"/>
                <a:cs typeface="Source Sans Pro"/>
                <a:sym typeface="Source Sans Pro"/>
              </a:rPr>
              <a:t>: production of parallel information ecosystems that reject expert knowledge and mainstream sources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
        <p:nvSpPr>
          <p:cNvPr name="TextBox 12" id="12"/>
          <p:cNvSpPr txBox="true"/>
          <p:nvPr/>
        </p:nvSpPr>
        <p:spPr>
          <a:xfrm rot="0">
            <a:off x="1323768" y="2601976"/>
            <a:ext cx="10803447" cy="5006848"/>
          </a:xfrm>
          <a:prstGeom prst="rect">
            <a:avLst/>
          </a:prstGeom>
        </p:spPr>
        <p:txBody>
          <a:bodyPr anchor="t" rtlCol="false" tIns="0" lIns="0" bIns="0" rIns="0">
            <a:spAutoFit/>
          </a:bodyPr>
          <a:lstStyle/>
          <a:p>
            <a:pPr algn="just">
              <a:lnSpc>
                <a:spcPts val="5081"/>
              </a:lnSpc>
            </a:pPr>
            <a:r>
              <a:rPr lang="en-US" b="true" sz="3629">
                <a:solidFill>
                  <a:srgbClr val="FAC80A"/>
                </a:solidFill>
                <a:latin typeface="Source Sans Pro Bold"/>
                <a:ea typeface="Source Sans Pro Bold"/>
                <a:cs typeface="Source Sans Pro Bold"/>
                <a:sym typeface="Source Sans Pro Bold"/>
              </a:rPr>
              <a:t>The</a:t>
            </a:r>
            <a:r>
              <a:rPr lang="en-US" b="true" sz="3629">
                <a:solidFill>
                  <a:srgbClr val="FAC80A"/>
                </a:solidFill>
                <a:latin typeface="Source Sans Pro Bold"/>
                <a:ea typeface="Source Sans Pro Bold"/>
                <a:cs typeface="Source Sans Pro Bold"/>
                <a:sym typeface="Source Sans Pro Bold"/>
              </a:rPr>
              <a:t> Democratic Stakes​</a:t>
            </a:r>
          </a:p>
          <a:p>
            <a:pPr algn="just">
              <a:lnSpc>
                <a:spcPts val="5081"/>
              </a:lnSpc>
            </a:pPr>
          </a:p>
          <a:p>
            <a:pPr algn="just">
              <a:lnSpc>
                <a:spcPts val="3682"/>
              </a:lnSpc>
            </a:pPr>
            <a:r>
              <a:rPr lang="en-US" b="true" sz="2630">
                <a:solidFill>
                  <a:srgbClr val="394A54"/>
                </a:solidFill>
                <a:latin typeface="Source Sans Pro Bold"/>
                <a:ea typeface="Source Sans Pro Bold"/>
                <a:cs typeface="Source Sans Pro Bold"/>
                <a:sym typeface="Source Sans Pro Bold"/>
              </a:rPr>
              <a:t>Electoral integrity: </a:t>
            </a:r>
            <a:r>
              <a:rPr lang="en-US" sz="2630">
                <a:solidFill>
                  <a:srgbClr val="394A54"/>
                </a:solidFill>
                <a:latin typeface="Source Sans Pro"/>
                <a:ea typeface="Source Sans Pro"/>
                <a:cs typeface="Source Sans Pro"/>
                <a:sym typeface="Source Sans Pro"/>
              </a:rPr>
              <a:t>misinformed voters may make decisions based on false or misleading premises​</a:t>
            </a:r>
          </a:p>
          <a:p>
            <a:pPr algn="just">
              <a:lnSpc>
                <a:spcPts val="3682"/>
              </a:lnSpc>
            </a:pPr>
            <a:r>
              <a:rPr lang="en-US" b="true" sz="2630">
                <a:solidFill>
                  <a:srgbClr val="394A54"/>
                </a:solidFill>
                <a:latin typeface="Source Sans Pro Bold"/>
                <a:ea typeface="Source Sans Pro Bold"/>
                <a:cs typeface="Source Sans Pro Bold"/>
                <a:sym typeface="Source Sans Pro Bold"/>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Institu</a:t>
            </a:r>
            <a:r>
              <a:rPr lang="en-US" b="true" sz="2630">
                <a:solidFill>
                  <a:srgbClr val="394A54"/>
                </a:solidFill>
                <a:latin typeface="Source Sans Pro Bold"/>
                <a:ea typeface="Source Sans Pro Bold"/>
                <a:cs typeface="Source Sans Pro Bold"/>
                <a:sym typeface="Source Sans Pro Bold"/>
              </a:rPr>
              <a:t>tional trust: </a:t>
            </a:r>
            <a:r>
              <a:rPr lang="en-US" sz="2630">
                <a:solidFill>
                  <a:srgbClr val="394A54"/>
                </a:solidFill>
                <a:latin typeface="Source Sans Pro"/>
                <a:ea typeface="Source Sans Pro"/>
                <a:cs typeface="Source Sans Pro"/>
                <a:sym typeface="Source Sans Pro"/>
              </a:rPr>
              <a:t>declining faith in expert knowledge and democratic institutions (judiciary, elections, media, universities, science etc.)​</a:t>
            </a:r>
          </a:p>
          <a:p>
            <a:pPr algn="just">
              <a:lnSpc>
                <a:spcPts val="3682"/>
              </a:lnSpc>
            </a:pPr>
            <a:r>
              <a:rPr lang="en-US" b="true" sz="2630">
                <a:solidFill>
                  <a:srgbClr val="394A54"/>
                </a:solidFill>
                <a:latin typeface="Source Sans Pro Bold"/>
                <a:ea typeface="Source Sans Pro Bold"/>
                <a:cs typeface="Source Sans Pro Bold"/>
                <a:sym typeface="Source Sans Pro Bold"/>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Socia</a:t>
            </a:r>
            <a:r>
              <a:rPr lang="en-US" b="true" sz="2630">
                <a:solidFill>
                  <a:srgbClr val="394A54"/>
                </a:solidFill>
                <a:latin typeface="Source Sans Pro Bold"/>
                <a:ea typeface="Source Sans Pro Bold"/>
                <a:cs typeface="Source Sans Pro Bold"/>
                <a:sym typeface="Source Sans Pro Bold"/>
              </a:rPr>
              <a:t>l unity: </a:t>
            </a:r>
            <a:r>
              <a:rPr lang="en-US" sz="2630">
                <a:solidFill>
                  <a:srgbClr val="394A54"/>
                </a:solidFill>
                <a:latin typeface="Source Sans Pro"/>
                <a:ea typeface="Source Sans Pro"/>
                <a:cs typeface="Source Sans Pro"/>
                <a:sym typeface="Source Sans Pro"/>
              </a:rPr>
              <a:t>Radical polarisation disrupts dialogue as the shared factual ground disappears</a:t>
            </a:r>
          </a:p>
        </p:txBody>
      </p:sp>
      <p:sp>
        <p:nvSpPr>
          <p:cNvPr name="Freeform 13" id="13"/>
          <p:cNvSpPr/>
          <p:nvPr/>
        </p:nvSpPr>
        <p:spPr>
          <a:xfrm flipH="false" flipV="false" rot="0">
            <a:off x="12505216" y="3515484"/>
            <a:ext cx="4877950" cy="3256032"/>
          </a:xfrm>
          <a:custGeom>
            <a:avLst/>
            <a:gdLst/>
            <a:ahLst/>
            <a:cxnLst/>
            <a:rect r="r" b="b" t="t" l="l"/>
            <a:pathLst>
              <a:path h="3256032" w="4877950">
                <a:moveTo>
                  <a:pt x="0" y="0"/>
                </a:moveTo>
                <a:lnTo>
                  <a:pt x="4877950" y="0"/>
                </a:lnTo>
                <a:lnTo>
                  <a:pt x="4877950" y="3256032"/>
                </a:lnTo>
                <a:lnTo>
                  <a:pt x="0" y="3256032"/>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735659" y="3179091"/>
            <a:ext cx="6107694" cy="3279267"/>
          </a:xfrm>
          <a:custGeom>
            <a:avLst/>
            <a:gdLst/>
            <a:ahLst/>
            <a:cxnLst/>
            <a:rect r="r" b="b" t="t" l="l"/>
            <a:pathLst>
              <a:path h="3279267" w="6107694">
                <a:moveTo>
                  <a:pt x="0" y="0"/>
                </a:moveTo>
                <a:lnTo>
                  <a:pt x="6107694" y="0"/>
                </a:lnTo>
                <a:lnTo>
                  <a:pt x="6107694" y="3279267"/>
                </a:lnTo>
                <a:lnTo>
                  <a:pt x="0" y="3279267"/>
                </a:lnTo>
                <a:lnTo>
                  <a:pt x="0" y="0"/>
                </a:lnTo>
                <a:close/>
              </a:path>
            </a:pathLst>
          </a:custGeom>
          <a:blipFill>
            <a:blip r:embed="rId2"/>
            <a:stretch>
              <a:fillRect l="-6743" t="-12560" r="-6238" b="-12560"/>
            </a:stretch>
          </a:blipFill>
        </p:spPr>
      </p:sp>
      <p:sp>
        <p:nvSpPr>
          <p:cNvPr name="Freeform 12" id="12"/>
          <p:cNvSpPr/>
          <p:nvPr/>
        </p:nvSpPr>
        <p:spPr>
          <a:xfrm flipH="false" flipV="false" rot="0">
            <a:off x="6361734" y="4031593"/>
            <a:ext cx="5564533" cy="3268970"/>
          </a:xfrm>
          <a:custGeom>
            <a:avLst/>
            <a:gdLst/>
            <a:ahLst/>
            <a:cxnLst/>
            <a:rect r="r" b="b" t="t" l="l"/>
            <a:pathLst>
              <a:path h="3268970" w="5564533">
                <a:moveTo>
                  <a:pt x="0" y="0"/>
                </a:moveTo>
                <a:lnTo>
                  <a:pt x="5564532" y="0"/>
                </a:lnTo>
                <a:lnTo>
                  <a:pt x="5564532" y="3268970"/>
                </a:lnTo>
                <a:lnTo>
                  <a:pt x="0" y="3268970"/>
                </a:lnTo>
                <a:lnTo>
                  <a:pt x="0" y="0"/>
                </a:lnTo>
                <a:close/>
              </a:path>
            </a:pathLst>
          </a:custGeom>
          <a:blipFill>
            <a:blip r:embed="rId3"/>
            <a:stretch>
              <a:fillRect l="-7217" t="-12600" r="-7217" b="-12915"/>
            </a:stretch>
          </a:blipFill>
        </p:spPr>
      </p:sp>
      <p:sp>
        <p:nvSpPr>
          <p:cNvPr name="Freeform 13" id="13"/>
          <p:cNvSpPr/>
          <p:nvPr/>
        </p:nvSpPr>
        <p:spPr>
          <a:xfrm flipH="false" flipV="false" rot="0">
            <a:off x="11501033" y="5282103"/>
            <a:ext cx="5085239" cy="3260815"/>
          </a:xfrm>
          <a:custGeom>
            <a:avLst/>
            <a:gdLst/>
            <a:ahLst/>
            <a:cxnLst/>
            <a:rect r="r" b="b" t="t" l="l"/>
            <a:pathLst>
              <a:path h="3260815" w="5085239">
                <a:moveTo>
                  <a:pt x="0" y="0"/>
                </a:moveTo>
                <a:lnTo>
                  <a:pt x="5085239" y="0"/>
                </a:lnTo>
                <a:lnTo>
                  <a:pt x="5085239" y="3260816"/>
                </a:lnTo>
                <a:lnTo>
                  <a:pt x="0" y="3260816"/>
                </a:lnTo>
                <a:lnTo>
                  <a:pt x="0" y="0"/>
                </a:lnTo>
                <a:close/>
              </a:path>
            </a:pathLst>
          </a:custGeom>
          <a:blipFill>
            <a:blip r:embed="rId4"/>
            <a:stretch>
              <a:fillRect l="-8099" t="-14210" r="-7897" b="-11684"/>
            </a:stretch>
          </a:blipFill>
        </p:spPr>
      </p:sp>
      <p:sp>
        <p:nvSpPr>
          <p:cNvPr name="TextBox 14" id="14"/>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2747323" y="2972192"/>
            <a:ext cx="12793354" cy="5786015"/>
          </a:xfrm>
          <a:custGeom>
            <a:avLst/>
            <a:gdLst/>
            <a:ahLst/>
            <a:cxnLst/>
            <a:rect r="r" b="b" t="t" l="l"/>
            <a:pathLst>
              <a:path h="5786015" w="12793354">
                <a:moveTo>
                  <a:pt x="0" y="0"/>
                </a:moveTo>
                <a:lnTo>
                  <a:pt x="12793354" y="0"/>
                </a:lnTo>
                <a:lnTo>
                  <a:pt x="12793354" y="5786015"/>
                </a:lnTo>
                <a:lnTo>
                  <a:pt x="0" y="5786015"/>
                </a:lnTo>
                <a:lnTo>
                  <a:pt x="0" y="0"/>
                </a:lnTo>
                <a:close/>
              </a:path>
            </a:pathLst>
          </a:custGeom>
          <a:blipFill>
            <a:blip r:embed="rId2"/>
            <a:stretch>
              <a:fillRect l="-1039" t="-6475" r="-2645" b="-10444"/>
            </a:stretch>
          </a:blipFill>
        </p:spPr>
      </p:sp>
      <p:sp>
        <p:nvSpPr>
          <p:cNvPr name="TextBox 12" id="12"/>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
        <p:nvSpPr>
          <p:cNvPr name="TextBox 12" id="12"/>
          <p:cNvSpPr txBox="true"/>
          <p:nvPr/>
        </p:nvSpPr>
        <p:spPr>
          <a:xfrm rot="0">
            <a:off x="1323768" y="2835339"/>
            <a:ext cx="10803447" cy="4540123"/>
          </a:xfrm>
          <a:prstGeom prst="rect">
            <a:avLst/>
          </a:prstGeom>
        </p:spPr>
        <p:txBody>
          <a:bodyPr anchor="t" rtlCol="false" tIns="0" lIns="0" bIns="0" rIns="0">
            <a:spAutoFit/>
          </a:bodyPr>
          <a:lstStyle/>
          <a:p>
            <a:pPr algn="just">
              <a:lnSpc>
                <a:spcPts val="5081"/>
              </a:lnSpc>
            </a:pPr>
            <a:r>
              <a:rPr lang="en-US" b="true" sz="3629">
                <a:solidFill>
                  <a:srgbClr val="FAC80A"/>
                </a:solidFill>
                <a:latin typeface="Source Sans Pro Bold"/>
                <a:ea typeface="Source Sans Pro Bold"/>
                <a:cs typeface="Source Sans Pro Bold"/>
                <a:sym typeface="Source Sans Pro Bold"/>
              </a:rPr>
              <a:t>The</a:t>
            </a:r>
            <a:r>
              <a:rPr lang="en-US" b="true" sz="3629">
                <a:solidFill>
                  <a:srgbClr val="FAC80A"/>
                </a:solidFill>
                <a:latin typeface="Source Sans Pro Bold"/>
                <a:ea typeface="Source Sans Pro Bold"/>
                <a:cs typeface="Source Sans Pro Bold"/>
                <a:sym typeface="Source Sans Pro Bold"/>
              </a:rPr>
              <a:t> Media Ecosystem​</a:t>
            </a:r>
          </a:p>
          <a:p>
            <a:pPr algn="just">
              <a:lnSpc>
                <a:spcPts val="5081"/>
              </a:lnSpc>
            </a:pPr>
          </a:p>
          <a:p>
            <a:pPr algn="just">
              <a:lnSpc>
                <a:spcPts val="3682"/>
              </a:lnSpc>
            </a:pPr>
            <a:r>
              <a:rPr lang="en-US" b="true" sz="2630">
                <a:solidFill>
                  <a:srgbClr val="394A54"/>
                </a:solidFill>
                <a:latin typeface="Source Sans Pro Bold"/>
                <a:ea typeface="Source Sans Pro Bold"/>
                <a:cs typeface="Source Sans Pro Bold"/>
                <a:sym typeface="Source Sans Pro Bold"/>
              </a:rPr>
              <a:t>Platform dynamics: </a:t>
            </a:r>
            <a:r>
              <a:rPr lang="en-US" sz="2630">
                <a:solidFill>
                  <a:srgbClr val="394A54"/>
                </a:solidFill>
                <a:latin typeface="Source Sans Pro"/>
                <a:ea typeface="Source Sans Pro"/>
                <a:cs typeface="Source Sans Pro"/>
                <a:sym typeface="Source Sans Pro"/>
              </a:rPr>
              <a:t>understanding the attention economy and how algorithms shape our online co</a:t>
            </a:r>
            <a:r>
              <a:rPr lang="en-US" sz="2630">
                <a:solidFill>
                  <a:srgbClr val="394A54"/>
                </a:solidFill>
                <a:latin typeface="Source Sans Pro"/>
                <a:ea typeface="Source Sans Pro"/>
                <a:cs typeface="Source Sans Pro"/>
                <a:sym typeface="Source Sans Pro"/>
              </a:rPr>
              <a:t>nsump</a:t>
            </a:r>
            <a:r>
              <a:rPr lang="en-US" sz="2630">
                <a:solidFill>
                  <a:srgbClr val="394A54"/>
                </a:solidFill>
                <a:latin typeface="Source Sans Pro"/>
                <a:ea typeface="Source Sans Pro"/>
                <a:cs typeface="Source Sans Pro"/>
                <a:sym typeface="Source Sans Pro"/>
              </a:rPr>
              <a:t>tion and behaviour ​</a:t>
            </a:r>
          </a:p>
          <a:p>
            <a:pPr algn="just">
              <a:lnSpc>
                <a:spcPts val="3682"/>
              </a:lnSpc>
            </a:pPr>
            <a:r>
              <a:rPr lang="en-US" b="true" sz="2630">
                <a:solidFill>
                  <a:srgbClr val="394A54"/>
                </a:solidFill>
                <a:latin typeface="Source Sans Pro Bold"/>
                <a:ea typeface="Source Sans Pro Bold"/>
                <a:cs typeface="Source Sans Pro Bold"/>
                <a:sym typeface="Source Sans Pro Bold"/>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Media ownership: </a:t>
            </a:r>
            <a:r>
              <a:rPr lang="en-US" sz="2630">
                <a:solidFill>
                  <a:srgbClr val="394A54"/>
                </a:solidFill>
                <a:latin typeface="Source Sans Pro"/>
                <a:ea typeface="Source Sans Pro"/>
                <a:cs typeface="Source Sans Pro"/>
                <a:sym typeface="Source Sans Pro"/>
              </a:rPr>
              <a:t>awareness of concentration and political connections ​</a:t>
            </a:r>
          </a:p>
          <a:p>
            <a:pPr algn="just">
              <a:lnSpc>
                <a:spcPts val="3682"/>
              </a:lnSpc>
            </a:pPr>
            <a:r>
              <a:rPr lang="en-US" b="true" sz="2630">
                <a:solidFill>
                  <a:srgbClr val="394A54"/>
                </a:solidFill>
                <a:latin typeface="Source Sans Pro Bold"/>
                <a:ea typeface="Source Sans Pro Bold"/>
                <a:cs typeface="Source Sans Pro Bold"/>
                <a:sym typeface="Source Sans Pro Bold"/>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Information lifecycle: </a:t>
            </a:r>
            <a:r>
              <a:rPr lang="en-US" sz="2630">
                <a:solidFill>
                  <a:srgbClr val="394A54"/>
                </a:solidFill>
                <a:latin typeface="Source Sans Pro"/>
                <a:ea typeface="Source Sans Pro"/>
                <a:cs typeface="Source Sans Pro"/>
                <a:sym typeface="Source Sans Pro"/>
              </a:rPr>
              <a:t>h</a:t>
            </a:r>
            <a:r>
              <a:rPr lang="en-US" sz="2630">
                <a:solidFill>
                  <a:srgbClr val="394A54"/>
                </a:solidFill>
                <a:latin typeface="Source Sans Pro"/>
                <a:ea typeface="Source Sans Pro"/>
                <a:cs typeface="Source Sans Pro"/>
                <a:sym typeface="Source Sans Pro"/>
              </a:rPr>
              <a:t>ow fa</a:t>
            </a:r>
            <a:r>
              <a:rPr lang="en-US" sz="2630">
                <a:solidFill>
                  <a:srgbClr val="394A54"/>
                </a:solidFill>
                <a:latin typeface="Source Sans Pro"/>
                <a:ea typeface="Source Sans Pro"/>
                <a:cs typeface="Source Sans Pro"/>
                <a:sym typeface="Source Sans Pro"/>
              </a:rPr>
              <a:t>lse and misleading stories emerge, spread, and evolve across platforms</a:t>
            </a:r>
          </a:p>
        </p:txBody>
      </p:sp>
      <p:sp>
        <p:nvSpPr>
          <p:cNvPr name="Freeform 13" id="13"/>
          <p:cNvSpPr/>
          <p:nvPr/>
        </p:nvSpPr>
        <p:spPr>
          <a:xfrm flipH="false" flipV="false" rot="0">
            <a:off x="12505216" y="3515484"/>
            <a:ext cx="4877950" cy="3256032"/>
          </a:xfrm>
          <a:custGeom>
            <a:avLst/>
            <a:gdLst/>
            <a:ahLst/>
            <a:cxnLst/>
            <a:rect r="r" b="b" t="t" l="l"/>
            <a:pathLst>
              <a:path h="3256032" w="4877950">
                <a:moveTo>
                  <a:pt x="0" y="0"/>
                </a:moveTo>
                <a:lnTo>
                  <a:pt x="4877950" y="0"/>
                </a:lnTo>
                <a:lnTo>
                  <a:pt x="4877950" y="3256032"/>
                </a:lnTo>
                <a:lnTo>
                  <a:pt x="0" y="3256032"/>
                </a:lnTo>
                <a:lnTo>
                  <a:pt x="0" y="0"/>
                </a:lnTo>
                <a:close/>
              </a:path>
            </a:pathLst>
          </a:custGeom>
          <a:blipFill>
            <a:blip r:embed="rId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38B6FF">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9144000" y="503538"/>
            <a:ext cx="9793759" cy="9259330"/>
            <a:chOff x="0" y="0"/>
            <a:chExt cx="2579426" cy="2438671"/>
          </a:xfrm>
        </p:grpSpPr>
        <p:sp>
          <p:nvSpPr>
            <p:cNvPr name="Freeform 6" id="6"/>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38B6FF">
                  <a:alpha val="24706"/>
                </a:srgbClr>
              </a:solidFill>
              <a:prstDash val="solid"/>
              <a:miter/>
            </a:ln>
          </p:spPr>
        </p:sp>
        <p:sp>
          <p:nvSpPr>
            <p:cNvPr name="TextBox 7" id="7"/>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10" id="10"/>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477898"/>
            <a:ext cx="15560798" cy="963248"/>
          </a:xfrm>
          <a:prstGeom prst="rect">
            <a:avLst/>
          </a:prstGeom>
        </p:spPr>
        <p:txBody>
          <a:bodyPr anchor="t" rtlCol="false" tIns="0" lIns="0" bIns="0" rIns="0">
            <a:spAutoFit/>
          </a:bodyPr>
          <a:lstStyle/>
          <a:p>
            <a:pPr algn="l">
              <a:lnSpc>
                <a:spcPts val="4298"/>
              </a:lnSpc>
            </a:pPr>
            <a:r>
              <a:rPr lang="en-US" b="true" sz="4298" i="true" u="sng">
                <a:solidFill>
                  <a:srgbClr val="006794"/>
                </a:solidFill>
                <a:latin typeface="Source Sans Pro Bold Italics"/>
                <a:ea typeface="Source Sans Pro Bold Italics"/>
                <a:cs typeface="Source Sans Pro Bold Italics"/>
                <a:sym typeface="Source Sans Pro Bold Italics"/>
              </a:rPr>
              <a:t>Media Literacy in the Post-Truth Era:</a:t>
            </a:r>
          </a:p>
          <a:p>
            <a:pPr algn="l">
              <a:lnSpc>
                <a:spcPts val="3298"/>
              </a:lnSpc>
            </a:pPr>
            <a:r>
              <a:rPr lang="en-US" b="true" sz="3298" i="true" u="sng">
                <a:solidFill>
                  <a:srgbClr val="006794"/>
                </a:solidFill>
                <a:latin typeface="Source Sans Pro Bold Italics"/>
                <a:ea typeface="Source Sans Pro Bold Italics"/>
                <a:cs typeface="Source Sans Pro Bold Italics"/>
                <a:sym typeface="Source Sans Pro Bold Italics"/>
              </a:rPr>
              <a:t>Tackling Disinformation and Protecting Democracy​</a:t>
            </a:r>
          </a:p>
        </p:txBody>
      </p:sp>
      <p:sp>
        <p:nvSpPr>
          <p:cNvPr name="TextBox 12" id="12"/>
          <p:cNvSpPr txBox="true"/>
          <p:nvPr/>
        </p:nvSpPr>
        <p:spPr>
          <a:xfrm rot="0">
            <a:off x="1323768" y="2835339"/>
            <a:ext cx="10803447" cy="4540123"/>
          </a:xfrm>
          <a:prstGeom prst="rect">
            <a:avLst/>
          </a:prstGeom>
        </p:spPr>
        <p:txBody>
          <a:bodyPr anchor="t" rtlCol="false" tIns="0" lIns="0" bIns="0" rIns="0">
            <a:spAutoFit/>
          </a:bodyPr>
          <a:lstStyle/>
          <a:p>
            <a:pPr algn="just">
              <a:lnSpc>
                <a:spcPts val="5081"/>
              </a:lnSpc>
            </a:pPr>
            <a:r>
              <a:rPr lang="en-US" b="true" sz="3629">
                <a:solidFill>
                  <a:srgbClr val="FAC80A"/>
                </a:solidFill>
                <a:latin typeface="Source Sans Pro Bold"/>
                <a:ea typeface="Source Sans Pro Bold"/>
                <a:cs typeface="Source Sans Pro Bold"/>
                <a:sym typeface="Source Sans Pro Bold"/>
              </a:rPr>
              <a:t>Core</a:t>
            </a:r>
            <a:r>
              <a:rPr lang="en-US" b="true" sz="3629">
                <a:solidFill>
                  <a:srgbClr val="FAC80A"/>
                </a:solidFill>
                <a:latin typeface="Source Sans Pro Bold"/>
                <a:ea typeface="Source Sans Pro Bold"/>
                <a:cs typeface="Source Sans Pro Bold"/>
                <a:sym typeface="Source Sans Pro Bold"/>
              </a:rPr>
              <a:t> Media Literacy Skills​</a:t>
            </a:r>
          </a:p>
          <a:p>
            <a:pPr algn="just">
              <a:lnSpc>
                <a:spcPts val="5081"/>
              </a:lnSpc>
            </a:pPr>
          </a:p>
          <a:p>
            <a:pPr algn="just">
              <a:lnSpc>
                <a:spcPts val="3682"/>
              </a:lnSpc>
            </a:pPr>
            <a:r>
              <a:rPr lang="en-US" b="true" sz="2630">
                <a:solidFill>
                  <a:srgbClr val="394A54"/>
                </a:solidFill>
                <a:latin typeface="Source Sans Pro Bold"/>
                <a:ea typeface="Source Sans Pro Bold"/>
                <a:cs typeface="Source Sans Pro Bold"/>
                <a:sym typeface="Source Sans Pro Bold"/>
              </a:rPr>
              <a:t>Source evaluation: </a:t>
            </a:r>
            <a:r>
              <a:rPr lang="en-US" sz="2630">
                <a:solidFill>
                  <a:srgbClr val="394A54"/>
                </a:solidFill>
                <a:latin typeface="Source Sans Pro"/>
                <a:ea typeface="Source Sans Pro"/>
                <a:cs typeface="Source Sans Pro"/>
                <a:sym typeface="Source Sans Pro"/>
              </a:rPr>
              <a:t>assessing credibility, motivation, and evidence quality</a:t>
            </a:r>
            <a:r>
              <a:rPr lang="en-US" b="true" sz="2630">
                <a:solidFill>
                  <a:srgbClr val="394A54"/>
                </a:solidFill>
                <a:latin typeface="Source Sans Pro Bold"/>
                <a:ea typeface="Source Sans Pro Bold"/>
                <a:cs typeface="Source Sans Pro Bold"/>
                <a:sym typeface="Source Sans Pro Bold"/>
              </a:rPr>
              <a:t> ​</a:t>
            </a:r>
          </a:p>
          <a:p>
            <a:pPr algn="just">
              <a:lnSpc>
                <a:spcPts val="3682"/>
              </a:lnSpc>
            </a:pPr>
            <a:r>
              <a:rPr lang="en-US" b="true" sz="2630">
                <a:solidFill>
                  <a:srgbClr val="394A54"/>
                </a:solidFill>
                <a:latin typeface="Source Sans Pro Bold"/>
                <a:ea typeface="Source Sans Pro Bold"/>
                <a:cs typeface="Source Sans Pro Bold"/>
                <a:sym typeface="Source Sans Pro Bold"/>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C</a:t>
            </a:r>
            <a:r>
              <a:rPr lang="en-US" b="true" sz="2630">
                <a:solidFill>
                  <a:srgbClr val="394A54"/>
                </a:solidFill>
                <a:latin typeface="Source Sans Pro Bold"/>
                <a:ea typeface="Source Sans Pro Bold"/>
                <a:cs typeface="Source Sans Pro Bold"/>
                <a:sym typeface="Source Sans Pro Bold"/>
              </a:rPr>
              <a:t>ontent analysis: </a:t>
            </a:r>
            <a:r>
              <a:rPr lang="en-US" sz="2630">
                <a:solidFill>
                  <a:srgbClr val="394A54"/>
                </a:solidFill>
                <a:latin typeface="Source Sans Pro"/>
                <a:ea typeface="Source Sans Pro"/>
                <a:cs typeface="Source Sans Pro"/>
                <a:sym typeface="Source Sans Pro"/>
              </a:rPr>
              <a:t>identifying bias, emotional manipulation, and logical fallacies ​</a:t>
            </a:r>
          </a:p>
          <a:p>
            <a:pPr algn="just">
              <a:lnSpc>
                <a:spcPts val="3682"/>
              </a:lnSpc>
            </a:pPr>
            <a:r>
              <a:rPr lang="en-US" b="true" sz="2630">
                <a:solidFill>
                  <a:srgbClr val="394A54"/>
                </a:solidFill>
                <a:latin typeface="Source Sans Pro Bold"/>
                <a:ea typeface="Source Sans Pro Bold"/>
                <a:cs typeface="Source Sans Pro Bold"/>
                <a:sym typeface="Source Sans Pro Bold"/>
              </a:rPr>
              <a:t>​</a:t>
            </a:r>
          </a:p>
          <a:p>
            <a:pPr algn="just">
              <a:lnSpc>
                <a:spcPts val="3682"/>
              </a:lnSpc>
            </a:pPr>
            <a:r>
              <a:rPr lang="en-US" b="true" sz="2630">
                <a:solidFill>
                  <a:srgbClr val="394A54"/>
                </a:solidFill>
                <a:latin typeface="Source Sans Pro Bold"/>
                <a:ea typeface="Source Sans Pro Bold"/>
                <a:cs typeface="Source Sans Pro Bold"/>
                <a:sym typeface="Source Sans Pro Bold"/>
              </a:rPr>
              <a:t>Fact-checking: </a:t>
            </a:r>
            <a:r>
              <a:rPr lang="en-US" sz="2630">
                <a:solidFill>
                  <a:srgbClr val="394A54"/>
                </a:solidFill>
                <a:latin typeface="Source Sans Pro"/>
                <a:ea typeface="Source Sans Pro"/>
                <a:cs typeface="Source Sans Pro"/>
                <a:sym typeface="Source Sans Pro"/>
              </a:rPr>
              <a:t>checking i</a:t>
            </a:r>
            <a:r>
              <a:rPr lang="en-US" sz="2630">
                <a:solidFill>
                  <a:srgbClr val="394A54"/>
                </a:solidFill>
                <a:latin typeface="Source Sans Pro"/>
                <a:ea typeface="Source Sans Pro"/>
                <a:cs typeface="Source Sans Pro"/>
                <a:sym typeface="Source Sans Pro"/>
              </a:rPr>
              <a:t>nformation across multiple reliable sources (e.g., lateral reading)</a:t>
            </a:r>
          </a:p>
        </p:txBody>
      </p:sp>
      <p:sp>
        <p:nvSpPr>
          <p:cNvPr name="Freeform 13" id="13"/>
          <p:cNvSpPr/>
          <p:nvPr/>
        </p:nvSpPr>
        <p:spPr>
          <a:xfrm flipH="false" flipV="false" rot="0">
            <a:off x="12505216" y="3515484"/>
            <a:ext cx="4877950" cy="3256032"/>
          </a:xfrm>
          <a:custGeom>
            <a:avLst/>
            <a:gdLst/>
            <a:ahLst/>
            <a:cxnLst/>
            <a:rect r="r" b="b" t="t" l="l"/>
            <a:pathLst>
              <a:path h="3256032" w="4877950">
                <a:moveTo>
                  <a:pt x="0" y="0"/>
                </a:moveTo>
                <a:lnTo>
                  <a:pt x="4877950" y="0"/>
                </a:lnTo>
                <a:lnTo>
                  <a:pt x="4877950" y="3256032"/>
                </a:lnTo>
                <a:lnTo>
                  <a:pt x="0" y="3256032"/>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C9EC3CFCF3943954A84BD72EAA59D" ma:contentTypeVersion="15" ma:contentTypeDescription="Create a new document." ma:contentTypeScope="" ma:versionID="c3dbe5d118ca3a0b12a8a395dabe3490">
  <xsd:schema xmlns:xsd="http://www.w3.org/2001/XMLSchema" xmlns:xs="http://www.w3.org/2001/XMLSchema" xmlns:p="http://schemas.microsoft.com/office/2006/metadata/properties" xmlns:ns2="c4e61b10-753e-48c0-b0a7-5e0e133187b4" xmlns:ns3="bb4596b1-f423-42d0-a894-990645dfd60a" targetNamespace="http://schemas.microsoft.com/office/2006/metadata/properties" ma:root="true" ma:fieldsID="65336b4ca5a263190712bce5bf89ce99" ns2:_="" ns3:_="">
    <xsd:import namespace="c4e61b10-753e-48c0-b0a7-5e0e133187b4"/>
    <xsd:import namespace="bb4596b1-f423-42d0-a894-990645dfd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61b10-753e-48c0-b0a7-5e0e13318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eec458f-6c7f-4f33-93a3-a82ce134efc3"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4596b1-f423-42d0-a894-990645dfd6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6b7bfc-a03f-4994-8417-faa02a5714de}" ma:internalName="TaxCatchAll" ma:showField="CatchAllData" ma:web="bb4596b1-f423-42d0-a894-990645dfd60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4596b1-f423-42d0-a894-990645dfd60a" xsi:nil="true"/>
    <lcf76f155ced4ddcb4097134ff3c332f xmlns="c4e61b10-753e-48c0-b0a7-5e0e133187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A0E622-933A-4EC6-BCB0-D5EE89138524}"/>
</file>

<file path=customXml/itemProps2.xml><?xml version="1.0" encoding="utf-8"?>
<ds:datastoreItem xmlns:ds="http://schemas.openxmlformats.org/officeDocument/2006/customXml" ds:itemID="{8CB780F8-6D35-4677-ADA1-E122EA4E504C}"/>
</file>

<file path=customXml/itemProps3.xml><?xml version="1.0" encoding="utf-8"?>
<ds:datastoreItem xmlns:ds="http://schemas.openxmlformats.org/officeDocument/2006/customXml" ds:itemID="{62B0B285-F82D-40B8-B425-973506172C99}"/>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Session 5</dc:title>
  <cp:revision>1</cp:revision>
  <dcterms:created xsi:type="dcterms:W3CDTF">2006-08-16T00:00:00Z</dcterms:created>
  <dcterms:modified xsi:type="dcterms:W3CDTF">2011-08-01T06:04:30Z</dcterms:modified>
  <dc:identifier>DAGvH5ar_A8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0x010100A6AC9EC3CFCF3943954A84BD72EAA59D</vt:lpwstr>
  </property>
</Properties>
</file>