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18288000" cy="10287000"/>
  <p:notesSz cx="6858000" cy="9144000"/>
  <p:embeddedFontLst>
    <p:embeddedFont>
      <p:font typeface="Source Sans Pro" panose="020B0503030403020204" pitchFamily="34" charset="0"/>
      <p:regular r:id="rId29"/>
    </p:embeddedFont>
    <p:embeddedFont>
      <p:font typeface="Source Sans Pro Bold" panose="020B0604020202020204" charset="0"/>
      <p:regular r:id="rId30"/>
    </p:embeddedFont>
    <p:embeddedFont>
      <p:font typeface="Source Sans Pro Bold Italics"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9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Vanotti" userId="94808bd1-ad76-4fa9-8f50-6708ad6eab10" providerId="ADAL" clId="{B438949A-F420-4297-8167-E0C38C0C6598}"/>
    <pc:docChg chg="undo custSel modSld">
      <pc:chgData name="Barbara Vanotti" userId="94808bd1-ad76-4fa9-8f50-6708ad6eab10" providerId="ADAL" clId="{B438949A-F420-4297-8167-E0C38C0C6598}" dt="2025-08-11T15:16:55.320" v="6" actId="1076"/>
      <pc:docMkLst>
        <pc:docMk/>
      </pc:docMkLst>
      <pc:sldChg chg="addSp modSp mod">
        <pc:chgData name="Barbara Vanotti" userId="94808bd1-ad76-4fa9-8f50-6708ad6eab10" providerId="ADAL" clId="{B438949A-F420-4297-8167-E0C38C0C6598}" dt="2025-08-11T15:16:55.320" v="6" actId="1076"/>
        <pc:sldMkLst>
          <pc:docMk/>
          <pc:sldMk cId="0" sldId="264"/>
        </pc:sldMkLst>
        <pc:spChg chg="add mod">
          <ac:chgData name="Barbara Vanotti" userId="94808bd1-ad76-4fa9-8f50-6708ad6eab10" providerId="ADAL" clId="{B438949A-F420-4297-8167-E0C38C0C6598}" dt="2025-08-11T15:16:55.320" v="6" actId="1076"/>
          <ac:spMkLst>
            <pc:docMk/>
            <pc:sldMk cId="0" sldId="264"/>
            <ac:spMk id="19" creationId="{9102DC32-AAFF-1B6C-8714-4DEAE61A0C72}"/>
          </ac:spMkLst>
        </pc:spChg>
      </pc:sldChg>
      <pc:sldChg chg="modSp mod">
        <pc:chgData name="Barbara Vanotti" userId="94808bd1-ad76-4fa9-8f50-6708ad6eab10" providerId="ADAL" clId="{B438949A-F420-4297-8167-E0C38C0C6598}" dt="2025-08-11T15:16:54.801" v="5" actId="207"/>
        <pc:sldMkLst>
          <pc:docMk/>
          <pc:sldMk cId="0" sldId="272"/>
        </pc:sldMkLst>
        <pc:spChg chg="mod">
          <ac:chgData name="Barbara Vanotti" userId="94808bd1-ad76-4fa9-8f50-6708ad6eab10" providerId="ADAL" clId="{B438949A-F420-4297-8167-E0C38C0C6598}" dt="2025-08-11T15:16:54.801" v="5" actId="207"/>
          <ac:spMkLst>
            <pc:docMk/>
            <pc:sldMk cId="0" sldId="272"/>
            <ac:spMk id="12" creationId="{00000000-0000-0000-0000-000000000000}"/>
          </ac:spMkLst>
        </pc:spChg>
      </pc:sldChg>
    </pc:docChg>
  </pc:docChgLst>
  <pc:docChgLst>
    <pc:chgData name="Barbara Vanotti" userId="94808bd1-ad76-4fa9-8f50-6708ad6eab10" providerId="ADAL" clId="{19FC46C1-543B-44DF-820E-CE03CEBD9A33}"/>
    <pc:docChg chg="modSld">
      <pc:chgData name="Barbara Vanotti" userId="94808bd1-ad76-4fa9-8f50-6708ad6eab10" providerId="ADAL" clId="{19FC46C1-543B-44DF-820E-CE03CEBD9A33}" dt="2025-08-27T14:53:27.478" v="0" actId="20577"/>
      <pc:docMkLst>
        <pc:docMk/>
      </pc:docMkLst>
      <pc:sldChg chg="modSp mod">
        <pc:chgData name="Barbara Vanotti" userId="94808bd1-ad76-4fa9-8f50-6708ad6eab10" providerId="ADAL" clId="{19FC46C1-543B-44DF-820E-CE03CEBD9A33}" dt="2025-08-27T14:53:27.478" v="0" actId="20577"/>
        <pc:sldMkLst>
          <pc:docMk/>
          <pc:sldMk cId="0" sldId="257"/>
        </pc:sldMkLst>
        <pc:spChg chg="mod">
          <ac:chgData name="Barbara Vanotti" userId="94808bd1-ad76-4fa9-8f50-6708ad6eab10" providerId="ADAL" clId="{19FC46C1-543B-44DF-820E-CE03CEBD9A33}" dt="2025-08-27T14:53:27.478" v="0" actId="20577"/>
          <ac:spMkLst>
            <pc:docMk/>
            <pc:sldMk cId="0" sldId="257"/>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028700" y="1028700"/>
            <a:ext cx="16230600" cy="8229600"/>
          </a:xfrm>
          <a:custGeom>
            <a:avLst/>
            <a:gdLst/>
            <a:ahLst/>
            <a:cxnLst/>
            <a:rect l="l" t="t" r="r" b="b"/>
            <a:pathLst>
              <a:path w="16230600" h="8229600">
                <a:moveTo>
                  <a:pt x="0" y="0"/>
                </a:moveTo>
                <a:lnTo>
                  <a:pt x="16230600" y="0"/>
                </a:lnTo>
                <a:lnTo>
                  <a:pt x="16230600" y="8229600"/>
                </a:lnTo>
                <a:lnTo>
                  <a:pt x="0" y="8229600"/>
                </a:lnTo>
                <a:lnTo>
                  <a:pt x="0" y="0"/>
                </a:lnTo>
                <a:close/>
              </a:path>
            </a:pathLst>
          </a:custGeom>
          <a:blipFill>
            <a:blip r:embed="rId2"/>
            <a:stretch>
              <a:fillRect t="-107405" b="-88058"/>
            </a:stretch>
          </a:blipFill>
        </p:spPr>
        <p:txBody>
          <a:bodyPr/>
          <a:lstStyle/>
          <a:p>
            <a:endParaRPr lang="en-BE"/>
          </a:p>
        </p:txBody>
      </p:sp>
      <p:grpSp>
        <p:nvGrpSpPr>
          <p:cNvPr id="3" name="Group 3"/>
          <p:cNvGrpSpPr/>
          <p:nvPr/>
        </p:nvGrpSpPr>
        <p:grpSpPr>
          <a:xfrm>
            <a:off x="9144000" y="0"/>
            <a:ext cx="9144000" cy="10287000"/>
            <a:chOff x="0" y="0"/>
            <a:chExt cx="3549180" cy="3992828"/>
          </a:xfrm>
        </p:grpSpPr>
        <p:sp>
          <p:nvSpPr>
            <p:cNvPr id="4" name="Freeform 4"/>
            <p:cNvSpPr/>
            <p:nvPr/>
          </p:nvSpPr>
          <p:spPr>
            <a:xfrm>
              <a:off x="0" y="0"/>
              <a:ext cx="3549180" cy="3992828"/>
            </a:xfrm>
            <a:custGeom>
              <a:avLst/>
              <a:gdLst/>
              <a:ahLst/>
              <a:cxnLst/>
              <a:rect l="l" t="t" r="r" b="b"/>
              <a:pathLst>
                <a:path w="3549180" h="3992828">
                  <a:moveTo>
                    <a:pt x="0" y="0"/>
                  </a:moveTo>
                  <a:lnTo>
                    <a:pt x="3549180" y="0"/>
                  </a:lnTo>
                  <a:lnTo>
                    <a:pt x="3549180" y="3992828"/>
                  </a:lnTo>
                  <a:lnTo>
                    <a:pt x="0" y="3992828"/>
                  </a:lnTo>
                  <a:close/>
                </a:path>
              </a:pathLst>
            </a:custGeom>
            <a:solidFill>
              <a:srgbClr val="006794"/>
            </a:solidFill>
          </p:spPr>
          <p:txBody>
            <a:bodyPr/>
            <a:lstStyle/>
            <a:p>
              <a:endParaRPr lang="en-BE"/>
            </a:p>
          </p:txBody>
        </p:sp>
        <p:sp>
          <p:nvSpPr>
            <p:cNvPr id="5" name="TextBox 5"/>
            <p:cNvSpPr txBox="1"/>
            <p:nvPr/>
          </p:nvSpPr>
          <p:spPr>
            <a:xfrm>
              <a:off x="0" y="-38100"/>
              <a:ext cx="3549180" cy="4030928"/>
            </a:xfrm>
            <a:prstGeom prst="rect">
              <a:avLst/>
            </a:prstGeom>
          </p:spPr>
          <p:txBody>
            <a:bodyPr lIns="46904" tIns="46904" rIns="46904" bIns="46904" rtlCol="0" anchor="ctr"/>
            <a:lstStyle/>
            <a:p>
              <a:pPr algn="ctr">
                <a:lnSpc>
                  <a:spcPts val="1809"/>
                </a:lnSpc>
                <a:spcBef>
                  <a:spcPct val="0"/>
                </a:spcBef>
              </a:pPr>
              <a:endParaRPr/>
            </a:p>
          </p:txBody>
        </p:sp>
      </p:grpSp>
      <p:sp>
        <p:nvSpPr>
          <p:cNvPr id="6" name="Freeform 6"/>
          <p:cNvSpPr/>
          <p:nvPr/>
        </p:nvSpPr>
        <p:spPr>
          <a:xfrm>
            <a:off x="15971108" y="8703234"/>
            <a:ext cx="1847509" cy="1039224"/>
          </a:xfrm>
          <a:custGeom>
            <a:avLst/>
            <a:gdLst/>
            <a:ahLst/>
            <a:cxnLst/>
            <a:rect l="l" t="t" r="r" b="b"/>
            <a:pathLst>
              <a:path w="1847509" h="1039224">
                <a:moveTo>
                  <a:pt x="0" y="0"/>
                </a:moveTo>
                <a:lnTo>
                  <a:pt x="1847509" y="0"/>
                </a:lnTo>
                <a:lnTo>
                  <a:pt x="1847509" y="1039224"/>
                </a:lnTo>
                <a:lnTo>
                  <a:pt x="0" y="1039224"/>
                </a:lnTo>
                <a:lnTo>
                  <a:pt x="0" y="0"/>
                </a:lnTo>
                <a:close/>
              </a:path>
            </a:pathLst>
          </a:custGeom>
          <a:blipFill>
            <a:blip r:embed="rId3"/>
            <a:stretch>
              <a:fillRect/>
            </a:stretch>
          </a:blipFill>
        </p:spPr>
        <p:txBody>
          <a:bodyPr/>
          <a:lstStyle/>
          <a:p>
            <a:endParaRPr lang="en-BE"/>
          </a:p>
        </p:txBody>
      </p:sp>
      <p:sp>
        <p:nvSpPr>
          <p:cNvPr id="7" name="Freeform 7"/>
          <p:cNvSpPr/>
          <p:nvPr/>
        </p:nvSpPr>
        <p:spPr>
          <a:xfrm>
            <a:off x="11816890" y="8608598"/>
            <a:ext cx="2310050" cy="1299403"/>
          </a:xfrm>
          <a:custGeom>
            <a:avLst/>
            <a:gdLst/>
            <a:ahLst/>
            <a:cxnLst/>
            <a:rect l="l" t="t" r="r" b="b"/>
            <a:pathLst>
              <a:path w="2310050" h="1299403">
                <a:moveTo>
                  <a:pt x="0" y="0"/>
                </a:moveTo>
                <a:lnTo>
                  <a:pt x="2310050" y="0"/>
                </a:lnTo>
                <a:lnTo>
                  <a:pt x="2310050" y="1299404"/>
                </a:lnTo>
                <a:lnTo>
                  <a:pt x="0" y="1299404"/>
                </a:lnTo>
                <a:lnTo>
                  <a:pt x="0" y="0"/>
                </a:lnTo>
                <a:close/>
              </a:path>
            </a:pathLst>
          </a:custGeom>
          <a:blipFill>
            <a:blip r:embed="rId4"/>
            <a:stretch>
              <a:fillRect/>
            </a:stretch>
          </a:blipFill>
        </p:spPr>
        <p:txBody>
          <a:bodyPr/>
          <a:lstStyle/>
          <a:p>
            <a:endParaRPr lang="en-BE"/>
          </a:p>
        </p:txBody>
      </p:sp>
      <p:sp>
        <p:nvSpPr>
          <p:cNvPr id="8" name="Freeform 8"/>
          <p:cNvSpPr/>
          <p:nvPr/>
        </p:nvSpPr>
        <p:spPr>
          <a:xfrm>
            <a:off x="9870524" y="8778255"/>
            <a:ext cx="1588658" cy="964204"/>
          </a:xfrm>
          <a:custGeom>
            <a:avLst/>
            <a:gdLst/>
            <a:ahLst/>
            <a:cxnLst/>
            <a:rect l="l" t="t" r="r" b="b"/>
            <a:pathLst>
              <a:path w="1588658" h="964204">
                <a:moveTo>
                  <a:pt x="0" y="0"/>
                </a:moveTo>
                <a:lnTo>
                  <a:pt x="1588659" y="0"/>
                </a:lnTo>
                <a:lnTo>
                  <a:pt x="1588659" y="964203"/>
                </a:lnTo>
                <a:lnTo>
                  <a:pt x="0" y="964203"/>
                </a:lnTo>
                <a:lnTo>
                  <a:pt x="0" y="0"/>
                </a:lnTo>
                <a:close/>
              </a:path>
            </a:pathLst>
          </a:custGeom>
          <a:blipFill>
            <a:blip r:embed="rId5"/>
            <a:stretch>
              <a:fillRect/>
            </a:stretch>
          </a:blipFill>
        </p:spPr>
        <p:txBody>
          <a:bodyPr/>
          <a:lstStyle/>
          <a:p>
            <a:endParaRPr lang="en-BE"/>
          </a:p>
        </p:txBody>
      </p:sp>
      <p:sp>
        <p:nvSpPr>
          <p:cNvPr id="9" name="TextBox 9"/>
          <p:cNvSpPr txBox="1"/>
          <p:nvPr/>
        </p:nvSpPr>
        <p:spPr>
          <a:xfrm>
            <a:off x="9870524" y="1676995"/>
            <a:ext cx="7388776" cy="2076523"/>
          </a:xfrm>
          <a:prstGeom prst="rect">
            <a:avLst/>
          </a:prstGeom>
        </p:spPr>
        <p:txBody>
          <a:bodyPr lIns="0" tIns="0" rIns="0" bIns="0" rtlCol="0" anchor="t">
            <a:spAutoFit/>
          </a:bodyPr>
          <a:lstStyle/>
          <a:p>
            <a:pPr algn="l">
              <a:lnSpc>
                <a:spcPts val="8029"/>
              </a:lnSpc>
            </a:pPr>
            <a:r>
              <a:rPr lang="en-US" sz="7504" b="1" i="1">
                <a:solidFill>
                  <a:srgbClr val="F7F7F7"/>
                </a:solidFill>
                <a:latin typeface="Source Sans Pro Bold Italics"/>
                <a:ea typeface="Source Sans Pro Bold Italics"/>
                <a:cs typeface="Source Sans Pro Bold Italics"/>
                <a:sym typeface="Source Sans Pro Bold Italics"/>
              </a:rPr>
              <a:t>RECLAIM Toolkit for Media Literacy</a:t>
            </a:r>
          </a:p>
        </p:txBody>
      </p:sp>
      <p:grpSp>
        <p:nvGrpSpPr>
          <p:cNvPr id="10" name="Group 10"/>
          <p:cNvGrpSpPr/>
          <p:nvPr/>
        </p:nvGrpSpPr>
        <p:grpSpPr>
          <a:xfrm>
            <a:off x="9870524" y="7332692"/>
            <a:ext cx="4597182" cy="671460"/>
            <a:chOff x="0" y="0"/>
            <a:chExt cx="6129576" cy="895280"/>
          </a:xfrm>
        </p:grpSpPr>
        <p:sp>
          <p:nvSpPr>
            <p:cNvPr id="11" name="TextBox 11"/>
            <p:cNvSpPr txBox="1"/>
            <p:nvPr/>
          </p:nvSpPr>
          <p:spPr>
            <a:xfrm>
              <a:off x="0" y="-47625"/>
              <a:ext cx="4686134" cy="405737"/>
            </a:xfrm>
            <a:prstGeom prst="rect">
              <a:avLst/>
            </a:prstGeom>
          </p:spPr>
          <p:txBody>
            <a:bodyPr lIns="0" tIns="0" rIns="0" bIns="0" rtlCol="0" anchor="t">
              <a:spAutoFit/>
            </a:bodyPr>
            <a:lstStyle/>
            <a:p>
              <a:pPr algn="l">
                <a:lnSpc>
                  <a:spcPts val="2519"/>
                </a:lnSpc>
              </a:pPr>
              <a:r>
                <a:rPr lang="en-US" sz="1799">
                  <a:solidFill>
                    <a:srgbClr val="DAD9D8"/>
                  </a:solidFill>
                  <a:latin typeface="Source Sans Pro"/>
                  <a:ea typeface="Source Sans Pro"/>
                  <a:cs typeface="Source Sans Pro"/>
                  <a:sym typeface="Source Sans Pro"/>
                </a:rPr>
                <a:t>Prepared By :</a:t>
              </a:r>
            </a:p>
          </p:txBody>
        </p:sp>
        <p:sp>
          <p:nvSpPr>
            <p:cNvPr id="12" name="TextBox 12"/>
            <p:cNvSpPr txBox="1"/>
            <p:nvPr/>
          </p:nvSpPr>
          <p:spPr>
            <a:xfrm>
              <a:off x="0" y="310487"/>
              <a:ext cx="6129576" cy="584793"/>
            </a:xfrm>
            <a:prstGeom prst="rect">
              <a:avLst/>
            </a:prstGeom>
          </p:spPr>
          <p:txBody>
            <a:bodyPr lIns="0" tIns="0" rIns="0" bIns="0" rtlCol="0" anchor="t">
              <a:spAutoFit/>
            </a:bodyPr>
            <a:lstStyle/>
            <a:p>
              <a:pPr algn="l">
                <a:lnSpc>
                  <a:spcPts val="3779"/>
                </a:lnSpc>
              </a:pPr>
              <a:r>
                <a:rPr lang="en-US" sz="2699" b="1">
                  <a:solidFill>
                    <a:srgbClr val="FFFFFF"/>
                  </a:solidFill>
                  <a:latin typeface="Source Sans Pro Bold"/>
                  <a:ea typeface="Source Sans Pro Bold"/>
                  <a:cs typeface="Source Sans Pro Bold"/>
                  <a:sym typeface="Source Sans Pro Bold"/>
                </a:rPr>
                <a:t>Ricardo Castellini da Silva</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7ED957">
                <a:alpha val="24706"/>
              </a:srgbClr>
            </a:solidFill>
          </p:spPr>
          <p:txBody>
            <a:bodyPr/>
            <a:lstStyle/>
            <a:p>
              <a:endParaRPr lang="en-BE"/>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BE"/>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7ED957">
                  <a:alpha val="24706"/>
                </a:srgbClr>
              </a:solidFill>
              <a:prstDash val="solid"/>
              <a:miter/>
            </a:ln>
          </p:spPr>
          <p:txBody>
            <a:bodyPr/>
            <a:lstStyle/>
            <a:p>
              <a:endParaRPr lang="en-BE"/>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5560798" cy="738552"/>
          </a:xfrm>
          <a:prstGeom prst="rect">
            <a:avLst/>
          </a:prstGeom>
        </p:spPr>
        <p:txBody>
          <a:bodyPr lIns="0" tIns="0" rIns="0" bIns="0" rtlCol="0" anchor="t">
            <a:spAutoFit/>
          </a:bodyPr>
          <a:lstStyle/>
          <a:p>
            <a:pPr algn="l">
              <a:lnSpc>
                <a:spcPts val="6017"/>
              </a:lnSpc>
            </a:pPr>
            <a:r>
              <a:rPr lang="en-US" sz="4298" b="1" i="1" u="sng">
                <a:solidFill>
                  <a:srgbClr val="6BC744"/>
                </a:solidFill>
                <a:latin typeface="Source Sans Pro Bold Italics"/>
                <a:ea typeface="Source Sans Pro Bold Italics"/>
                <a:cs typeface="Source Sans Pro Bold Italics"/>
                <a:sym typeface="Source Sans Pro Bold Italics"/>
              </a:rPr>
              <a:t>Why do People Believe in Disinformation and Conspiracy Theories?​</a:t>
            </a:r>
          </a:p>
        </p:txBody>
      </p:sp>
      <p:sp>
        <p:nvSpPr>
          <p:cNvPr id="12" name="TextBox 12"/>
          <p:cNvSpPr txBox="1"/>
          <p:nvPr/>
        </p:nvSpPr>
        <p:spPr>
          <a:xfrm>
            <a:off x="1323768" y="2526333"/>
            <a:ext cx="15560798" cy="5473489"/>
          </a:xfrm>
          <a:prstGeom prst="rect">
            <a:avLst/>
          </a:prstGeom>
        </p:spPr>
        <p:txBody>
          <a:bodyPr lIns="0" tIns="0" rIns="0" bIns="0" rtlCol="0" anchor="t">
            <a:spAutoFit/>
          </a:bodyPr>
          <a:lstStyle/>
          <a:p>
            <a:pPr algn="just">
              <a:lnSpc>
                <a:spcPts val="5086"/>
              </a:lnSpc>
            </a:pPr>
            <a:r>
              <a:rPr lang="en-US" sz="3633" b="1">
                <a:solidFill>
                  <a:srgbClr val="FFBD59"/>
                </a:solidFill>
                <a:latin typeface="Source Sans Pro Bold"/>
                <a:ea typeface="Source Sans Pro Bold"/>
                <a:cs typeface="Source Sans Pro Bold"/>
                <a:sym typeface="Source Sans Pro Bold"/>
              </a:rPr>
              <a:t>Biases​</a:t>
            </a:r>
          </a:p>
          <a:p>
            <a:pPr algn="just">
              <a:lnSpc>
                <a:spcPts val="5086"/>
              </a:lnSpc>
            </a:pPr>
            <a:endParaRPr lang="en-US" sz="3633" b="1">
              <a:solidFill>
                <a:srgbClr val="FFBD59"/>
              </a:solidFill>
              <a:latin typeface="Source Sans Pro Bold"/>
              <a:ea typeface="Source Sans Pro Bold"/>
              <a:cs typeface="Source Sans Pro Bold"/>
              <a:sym typeface="Source Sans Pro Bold"/>
            </a:endParaRPr>
          </a:p>
          <a:p>
            <a:pPr algn="just">
              <a:lnSpc>
                <a:spcPts val="3686"/>
              </a:lnSpc>
            </a:pPr>
            <a:r>
              <a:rPr lang="en-US" sz="2633" b="1">
                <a:solidFill>
                  <a:srgbClr val="394A54"/>
                </a:solidFill>
                <a:latin typeface="Source Sans Pro Bold"/>
                <a:ea typeface="Source Sans Pro Bold"/>
                <a:cs typeface="Source Sans Pro Bold"/>
                <a:sym typeface="Source Sans Pro Bold"/>
              </a:rPr>
              <a:t>Confirmation Bias: </a:t>
            </a:r>
            <a:r>
              <a:rPr lang="en-US" sz="2633">
                <a:solidFill>
                  <a:srgbClr val="394A54"/>
                </a:solidFill>
                <a:latin typeface="Source Sans Pro"/>
                <a:ea typeface="Source Sans Pro"/>
                <a:cs typeface="Source Sans Pro"/>
                <a:sym typeface="Source Sans Pro"/>
              </a:rPr>
              <a:t>The tendency to search for, accept or favour information that aligns with or confirms our pre-existing beliefs. It leads people to uncritically accept false or misleading information that supports our viewpoints, reinforcing false beliefs. ​</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b="1">
                <a:solidFill>
                  <a:srgbClr val="394A54"/>
                </a:solidFill>
                <a:latin typeface="Source Sans Pro Bold"/>
                <a:ea typeface="Source Sans Pro Bold"/>
                <a:cs typeface="Source Sans Pro Bold"/>
                <a:sym typeface="Source Sans Pro Bold"/>
              </a:rPr>
              <a:t>Motivated Reasoning:</a:t>
            </a:r>
            <a:r>
              <a:rPr lang="en-US" sz="2633">
                <a:solidFill>
                  <a:srgbClr val="394A54"/>
                </a:solidFill>
                <a:latin typeface="Source Sans Pro"/>
                <a:ea typeface="Source Sans Pro"/>
                <a:cs typeface="Source Sans Pro"/>
                <a:sym typeface="Source Sans Pro"/>
              </a:rPr>
              <a:t> The tendency to immediately accept new information that conforms to with our worldview and critically analyse information which doesn’t.​</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Those biases lead people to uncritically accept false or misleading information that supports our viewpoints, reinforcing false beliefs.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7ED957">
                <a:alpha val="24706"/>
              </a:srgbClr>
            </a:solidFill>
          </p:spPr>
          <p:txBody>
            <a:bodyPr/>
            <a:lstStyle/>
            <a:p>
              <a:endParaRPr lang="en-BE"/>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BE"/>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7ED957">
                  <a:alpha val="24706"/>
                </a:srgbClr>
              </a:solidFill>
              <a:prstDash val="solid"/>
              <a:miter/>
            </a:ln>
          </p:spPr>
          <p:txBody>
            <a:bodyPr/>
            <a:lstStyle/>
            <a:p>
              <a:endParaRPr lang="en-BE"/>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5560798" cy="738552"/>
          </a:xfrm>
          <a:prstGeom prst="rect">
            <a:avLst/>
          </a:prstGeom>
        </p:spPr>
        <p:txBody>
          <a:bodyPr lIns="0" tIns="0" rIns="0" bIns="0" rtlCol="0" anchor="t">
            <a:spAutoFit/>
          </a:bodyPr>
          <a:lstStyle/>
          <a:p>
            <a:pPr algn="l">
              <a:lnSpc>
                <a:spcPts val="6017"/>
              </a:lnSpc>
            </a:pPr>
            <a:r>
              <a:rPr lang="en-US" sz="4298" b="1" i="1" u="sng">
                <a:solidFill>
                  <a:srgbClr val="6BC744"/>
                </a:solidFill>
                <a:latin typeface="Source Sans Pro Bold Italics"/>
                <a:ea typeface="Source Sans Pro Bold Italics"/>
                <a:cs typeface="Source Sans Pro Bold Italics"/>
                <a:sym typeface="Source Sans Pro Bold Italics"/>
              </a:rPr>
              <a:t>Conspiracy Theories</a:t>
            </a:r>
          </a:p>
        </p:txBody>
      </p:sp>
      <p:sp>
        <p:nvSpPr>
          <p:cNvPr id="12" name="TextBox 12"/>
          <p:cNvSpPr txBox="1"/>
          <p:nvPr/>
        </p:nvSpPr>
        <p:spPr>
          <a:xfrm>
            <a:off x="1323768" y="2526333"/>
            <a:ext cx="15560798" cy="4540039"/>
          </a:xfrm>
          <a:prstGeom prst="rect">
            <a:avLst/>
          </a:prstGeom>
        </p:spPr>
        <p:txBody>
          <a:bodyPr lIns="0" tIns="0" rIns="0" bIns="0" rtlCol="0" anchor="t">
            <a:spAutoFit/>
          </a:bodyPr>
          <a:lstStyle/>
          <a:p>
            <a:pPr algn="just">
              <a:lnSpc>
                <a:spcPts val="5086"/>
              </a:lnSpc>
            </a:pPr>
            <a:r>
              <a:rPr lang="en-US" sz="3633" b="1">
                <a:solidFill>
                  <a:srgbClr val="FFBD59"/>
                </a:solidFill>
                <a:latin typeface="Source Sans Pro Bold"/>
                <a:ea typeface="Source Sans Pro Bold"/>
                <a:cs typeface="Source Sans Pro Bold"/>
                <a:sym typeface="Source Sans Pro Bold"/>
              </a:rPr>
              <a:t>Psychological Factors​</a:t>
            </a:r>
          </a:p>
          <a:p>
            <a:pPr algn="just">
              <a:lnSpc>
                <a:spcPts val="5086"/>
              </a:lnSpc>
            </a:pPr>
            <a:endParaRPr lang="en-US" sz="3633" b="1">
              <a:solidFill>
                <a:srgbClr val="FFBD59"/>
              </a:solidFill>
              <a:latin typeface="Source Sans Pro Bold"/>
              <a:ea typeface="Source Sans Pro Bold"/>
              <a:cs typeface="Source Sans Pro Bold"/>
              <a:sym typeface="Source Sans Pro Bold"/>
            </a:endParaRPr>
          </a:p>
          <a:p>
            <a:pPr algn="just">
              <a:lnSpc>
                <a:spcPts val="3686"/>
              </a:lnSpc>
            </a:pPr>
            <a:r>
              <a:rPr lang="en-US" sz="2633" b="1">
                <a:solidFill>
                  <a:srgbClr val="394A54"/>
                </a:solidFill>
                <a:latin typeface="Source Sans Pro Bold"/>
                <a:ea typeface="Source Sans Pro Bold"/>
                <a:cs typeface="Source Sans Pro Bold"/>
                <a:sym typeface="Source Sans Pro Bold"/>
              </a:rPr>
              <a:t>The illusion of control:</a:t>
            </a:r>
            <a:r>
              <a:rPr lang="en-US" sz="2633">
                <a:solidFill>
                  <a:srgbClr val="394A54"/>
                </a:solidFill>
                <a:latin typeface="Source Sans Pro"/>
                <a:ea typeface="Source Sans Pro"/>
                <a:cs typeface="Source Sans Pro"/>
                <a:sym typeface="Source Sans Pro"/>
              </a:rPr>
              <a:t> conspiracy theories provide easy explanation for complex problems or events. Understanding the "hidden causes" gives a sense of predictability in a chaotic environment.​</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b="1">
                <a:solidFill>
                  <a:srgbClr val="394A54"/>
                </a:solidFill>
                <a:latin typeface="Source Sans Pro Bold"/>
                <a:ea typeface="Source Sans Pro Bold"/>
                <a:cs typeface="Source Sans Pro Bold"/>
                <a:sym typeface="Source Sans Pro Bold"/>
              </a:rPr>
              <a:t>Psychological relief: </a:t>
            </a:r>
            <a:r>
              <a:rPr lang="en-US" sz="2633">
                <a:solidFill>
                  <a:srgbClr val="394A54"/>
                </a:solidFill>
                <a:latin typeface="Source Sans Pro"/>
                <a:ea typeface="Source Sans Pro"/>
                <a:cs typeface="Source Sans Pro"/>
                <a:sym typeface="Source Sans Pro"/>
              </a:rPr>
              <a:t>simple and more palatable narratives reduce anxiety by providing clear explanations​</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b="1">
                <a:solidFill>
                  <a:srgbClr val="394A54"/>
                </a:solidFill>
                <a:latin typeface="Source Sans Pro Bold"/>
                <a:ea typeface="Source Sans Pro Bold"/>
                <a:cs typeface="Source Sans Pro Bold"/>
                <a:sym typeface="Source Sans Pro Bold"/>
              </a:rPr>
              <a:t>Pattern recognition:</a:t>
            </a:r>
            <a:r>
              <a:rPr lang="en-US" sz="2633">
                <a:solidFill>
                  <a:srgbClr val="394A54"/>
                </a:solidFill>
                <a:latin typeface="Source Sans Pro"/>
                <a:ea typeface="Source Sans Pro"/>
                <a:cs typeface="Source Sans Pro"/>
                <a:sym typeface="Source Sans Pro"/>
              </a:rPr>
              <a:t> our brains evolved to find patterns in nature, and sometimes we see them where they don’t exist.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7ED957">
                <a:alpha val="24706"/>
              </a:srgbClr>
            </a:solidFill>
          </p:spPr>
          <p:txBody>
            <a:bodyPr/>
            <a:lstStyle/>
            <a:p>
              <a:endParaRPr lang="en-BE"/>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BE"/>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7ED957">
                  <a:alpha val="24706"/>
                </a:srgbClr>
              </a:solidFill>
              <a:prstDash val="solid"/>
              <a:miter/>
            </a:ln>
          </p:spPr>
          <p:txBody>
            <a:bodyPr/>
            <a:lstStyle/>
            <a:p>
              <a:endParaRPr lang="en-BE"/>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5560798" cy="738552"/>
          </a:xfrm>
          <a:prstGeom prst="rect">
            <a:avLst/>
          </a:prstGeom>
        </p:spPr>
        <p:txBody>
          <a:bodyPr lIns="0" tIns="0" rIns="0" bIns="0" rtlCol="0" anchor="t">
            <a:spAutoFit/>
          </a:bodyPr>
          <a:lstStyle/>
          <a:p>
            <a:pPr algn="l">
              <a:lnSpc>
                <a:spcPts val="6017"/>
              </a:lnSpc>
            </a:pPr>
            <a:r>
              <a:rPr lang="en-US" sz="4298" b="1" i="1" u="sng">
                <a:solidFill>
                  <a:srgbClr val="6BC744"/>
                </a:solidFill>
                <a:latin typeface="Source Sans Pro Bold Italics"/>
                <a:ea typeface="Source Sans Pro Bold Italics"/>
                <a:cs typeface="Source Sans Pro Bold Italics"/>
                <a:sym typeface="Source Sans Pro Bold Italics"/>
              </a:rPr>
              <a:t>Conspiracy Theories</a:t>
            </a:r>
          </a:p>
        </p:txBody>
      </p:sp>
      <p:sp>
        <p:nvSpPr>
          <p:cNvPr id="12" name="TextBox 12"/>
          <p:cNvSpPr txBox="1"/>
          <p:nvPr/>
        </p:nvSpPr>
        <p:spPr>
          <a:xfrm>
            <a:off x="1323768" y="2526333"/>
            <a:ext cx="15560798" cy="4073314"/>
          </a:xfrm>
          <a:prstGeom prst="rect">
            <a:avLst/>
          </a:prstGeom>
        </p:spPr>
        <p:txBody>
          <a:bodyPr lIns="0" tIns="0" rIns="0" bIns="0" rtlCol="0" anchor="t">
            <a:spAutoFit/>
          </a:bodyPr>
          <a:lstStyle/>
          <a:p>
            <a:pPr algn="just">
              <a:lnSpc>
                <a:spcPts val="5086"/>
              </a:lnSpc>
            </a:pPr>
            <a:r>
              <a:rPr lang="en-US" sz="3633" b="1">
                <a:solidFill>
                  <a:srgbClr val="FFBD59"/>
                </a:solidFill>
                <a:latin typeface="Source Sans Pro Bold"/>
                <a:ea typeface="Source Sans Pro Bold"/>
                <a:cs typeface="Source Sans Pro Bold"/>
                <a:sym typeface="Source Sans Pro Bold"/>
              </a:rPr>
              <a:t>Social Factors​</a:t>
            </a:r>
          </a:p>
          <a:p>
            <a:pPr algn="just">
              <a:lnSpc>
                <a:spcPts val="5086"/>
              </a:lnSpc>
            </a:pPr>
            <a:endParaRPr lang="en-US" sz="3633" b="1">
              <a:solidFill>
                <a:srgbClr val="FFBD59"/>
              </a:solidFill>
              <a:latin typeface="Source Sans Pro Bold"/>
              <a:ea typeface="Source Sans Pro Bold"/>
              <a:cs typeface="Source Sans Pro Bold"/>
              <a:sym typeface="Source Sans Pro Bold"/>
            </a:endParaRPr>
          </a:p>
          <a:p>
            <a:pPr algn="just">
              <a:lnSpc>
                <a:spcPts val="3686"/>
              </a:lnSpc>
            </a:pPr>
            <a:r>
              <a:rPr lang="en-US" sz="2633" b="1">
                <a:solidFill>
                  <a:srgbClr val="394A54"/>
                </a:solidFill>
                <a:latin typeface="Source Sans Pro Bold"/>
                <a:ea typeface="Source Sans Pro Bold"/>
                <a:cs typeface="Source Sans Pro Bold"/>
                <a:sym typeface="Source Sans Pro Bold"/>
              </a:rPr>
              <a:t>Group identity:</a:t>
            </a:r>
            <a:r>
              <a:rPr lang="en-US" sz="2633">
                <a:solidFill>
                  <a:srgbClr val="394A54"/>
                </a:solidFill>
                <a:latin typeface="Source Sans Pro"/>
                <a:ea typeface="Source Sans Pro"/>
                <a:cs typeface="Source Sans Pro"/>
                <a:sym typeface="Source Sans Pro"/>
              </a:rPr>
              <a:t> conspiracy theories create strong personal connections in like-minded communities​</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b="1">
                <a:solidFill>
                  <a:srgbClr val="394A54"/>
                </a:solidFill>
                <a:latin typeface="Source Sans Pro Bold"/>
                <a:ea typeface="Source Sans Pro Bold"/>
                <a:cs typeface="Source Sans Pro Bold"/>
                <a:sym typeface="Source Sans Pro Bold"/>
              </a:rPr>
              <a:t>Social validation:</a:t>
            </a:r>
            <a:r>
              <a:rPr lang="en-US" sz="2633">
                <a:solidFill>
                  <a:srgbClr val="394A54"/>
                </a:solidFill>
                <a:latin typeface="Source Sans Pro"/>
                <a:ea typeface="Source Sans Pro"/>
                <a:cs typeface="Source Sans Pro"/>
                <a:sym typeface="Source Sans Pro"/>
              </a:rPr>
              <a:t> believing in the same stories creates sense of belonging and purpose ​</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b="1">
                <a:solidFill>
                  <a:srgbClr val="394A54"/>
                </a:solidFill>
                <a:latin typeface="Source Sans Pro Bold"/>
                <a:ea typeface="Source Sans Pro Bold"/>
                <a:cs typeface="Source Sans Pro Bold"/>
                <a:sym typeface="Source Sans Pro Bold"/>
              </a:rPr>
              <a:t>Status and exclusivity:</a:t>
            </a:r>
            <a:r>
              <a:rPr lang="en-US" sz="2633">
                <a:solidFill>
                  <a:srgbClr val="394A54"/>
                </a:solidFill>
                <a:latin typeface="Source Sans Pro"/>
                <a:ea typeface="Source Sans Pro"/>
                <a:cs typeface="Source Sans Pro"/>
                <a:sym typeface="Source Sans Pro"/>
              </a:rPr>
              <a:t> the idea only you and a few other people know the ‘hidden truth" creates a feeling of superiority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7ED957">
                <a:alpha val="24706"/>
              </a:srgbClr>
            </a:solidFill>
          </p:spPr>
          <p:txBody>
            <a:bodyPr/>
            <a:lstStyle/>
            <a:p>
              <a:endParaRPr lang="en-BE"/>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BE"/>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7ED957">
                  <a:alpha val="24706"/>
                </a:srgbClr>
              </a:solidFill>
              <a:prstDash val="solid"/>
              <a:miter/>
            </a:ln>
          </p:spPr>
          <p:txBody>
            <a:bodyPr/>
            <a:lstStyle/>
            <a:p>
              <a:endParaRPr lang="en-BE"/>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5560798" cy="738552"/>
          </a:xfrm>
          <a:prstGeom prst="rect">
            <a:avLst/>
          </a:prstGeom>
        </p:spPr>
        <p:txBody>
          <a:bodyPr lIns="0" tIns="0" rIns="0" bIns="0" rtlCol="0" anchor="t">
            <a:spAutoFit/>
          </a:bodyPr>
          <a:lstStyle/>
          <a:p>
            <a:pPr algn="l">
              <a:lnSpc>
                <a:spcPts val="6017"/>
              </a:lnSpc>
            </a:pPr>
            <a:r>
              <a:rPr lang="en-US" sz="4298" b="1" i="1" u="sng">
                <a:solidFill>
                  <a:srgbClr val="6BC744"/>
                </a:solidFill>
                <a:latin typeface="Source Sans Pro Bold Italics"/>
                <a:ea typeface="Source Sans Pro Bold Italics"/>
                <a:cs typeface="Source Sans Pro Bold Italics"/>
                <a:sym typeface="Source Sans Pro Bold Italics"/>
              </a:rPr>
              <a:t>Conspiracy Theories</a:t>
            </a:r>
          </a:p>
        </p:txBody>
      </p:sp>
      <p:sp>
        <p:nvSpPr>
          <p:cNvPr id="12" name="TextBox 12"/>
          <p:cNvSpPr txBox="1"/>
          <p:nvPr/>
        </p:nvSpPr>
        <p:spPr>
          <a:xfrm>
            <a:off x="1323768" y="2526333"/>
            <a:ext cx="15560798" cy="4540039"/>
          </a:xfrm>
          <a:prstGeom prst="rect">
            <a:avLst/>
          </a:prstGeom>
        </p:spPr>
        <p:txBody>
          <a:bodyPr lIns="0" tIns="0" rIns="0" bIns="0" rtlCol="0" anchor="t">
            <a:spAutoFit/>
          </a:bodyPr>
          <a:lstStyle/>
          <a:p>
            <a:pPr algn="just">
              <a:lnSpc>
                <a:spcPts val="5086"/>
              </a:lnSpc>
            </a:pPr>
            <a:r>
              <a:rPr lang="en-US" sz="3633" b="1">
                <a:solidFill>
                  <a:srgbClr val="FFBD59"/>
                </a:solidFill>
                <a:latin typeface="Source Sans Pro Bold"/>
                <a:ea typeface="Source Sans Pro Bold"/>
                <a:cs typeface="Source Sans Pro Bold"/>
                <a:sym typeface="Source Sans Pro Bold"/>
              </a:rPr>
              <a:t>Technological Factors​</a:t>
            </a:r>
          </a:p>
          <a:p>
            <a:pPr algn="just">
              <a:lnSpc>
                <a:spcPts val="5086"/>
              </a:lnSpc>
            </a:pPr>
            <a:endParaRPr lang="en-US" sz="3633" b="1">
              <a:solidFill>
                <a:srgbClr val="FFBD59"/>
              </a:solidFill>
              <a:latin typeface="Source Sans Pro Bold"/>
              <a:ea typeface="Source Sans Pro Bold"/>
              <a:cs typeface="Source Sans Pro Bold"/>
              <a:sym typeface="Source Sans Pro Bold"/>
            </a:endParaRPr>
          </a:p>
          <a:p>
            <a:pPr algn="just">
              <a:lnSpc>
                <a:spcPts val="3686"/>
              </a:lnSpc>
            </a:pPr>
            <a:r>
              <a:rPr lang="en-US" sz="2633" b="1">
                <a:solidFill>
                  <a:srgbClr val="394A54"/>
                </a:solidFill>
                <a:latin typeface="Source Sans Pro Bold"/>
                <a:ea typeface="Source Sans Pro Bold"/>
                <a:cs typeface="Source Sans Pro Bold"/>
                <a:sym typeface="Source Sans Pro Bold"/>
              </a:rPr>
              <a:t>Filter bubbles:</a:t>
            </a:r>
            <a:r>
              <a:rPr lang="en-US" sz="2633">
                <a:solidFill>
                  <a:srgbClr val="394A54"/>
                </a:solidFill>
                <a:latin typeface="Source Sans Pro"/>
                <a:ea typeface="Source Sans Pro"/>
                <a:cs typeface="Source Sans Pro"/>
                <a:sym typeface="Source Sans Pro"/>
              </a:rPr>
              <a:t> content driven by algorithms creates ‘digital bubbles’ that reinforce and validate information ​</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b="1">
                <a:solidFill>
                  <a:srgbClr val="394A54"/>
                </a:solidFill>
                <a:latin typeface="Source Sans Pro Bold"/>
                <a:ea typeface="Source Sans Pro Bold"/>
                <a:cs typeface="Source Sans Pro Bold"/>
                <a:sym typeface="Source Sans Pro Bold"/>
              </a:rPr>
              <a:t>Lack of trust:</a:t>
            </a:r>
            <a:r>
              <a:rPr lang="en-US" sz="2633">
                <a:solidFill>
                  <a:srgbClr val="394A54"/>
                </a:solidFill>
                <a:latin typeface="Source Sans Pro"/>
                <a:ea typeface="Source Sans Pro"/>
                <a:cs typeface="Source Sans Pro"/>
                <a:sym typeface="Source Sans Pro"/>
              </a:rPr>
              <a:t> declining respect for and faith in traditional institutions and media organizations, especially news media​</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b="1">
                <a:solidFill>
                  <a:srgbClr val="394A54"/>
                </a:solidFill>
                <a:latin typeface="Source Sans Pro Bold"/>
                <a:ea typeface="Source Sans Pro Bold"/>
                <a:cs typeface="Source Sans Pro Bold"/>
                <a:sym typeface="Source Sans Pro Bold"/>
              </a:rPr>
              <a:t>Virality instead of accuracy:</a:t>
            </a:r>
            <a:r>
              <a:rPr lang="en-US" sz="2633">
                <a:solidFill>
                  <a:srgbClr val="394A54"/>
                </a:solidFill>
                <a:latin typeface="Source Sans Pro"/>
                <a:ea typeface="Source Sans Pro"/>
                <a:cs typeface="Source Sans Pro"/>
                <a:sym typeface="Source Sans Pro"/>
              </a:rPr>
              <a:t> false or misleading information tends to spread faster than good-quality information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7ED957">
                <a:alpha val="24706"/>
              </a:srgbClr>
            </a:solidFill>
          </p:spPr>
          <p:txBody>
            <a:bodyPr/>
            <a:lstStyle/>
            <a:p>
              <a:endParaRPr lang="en-BE"/>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BE"/>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7ED957">
                  <a:alpha val="24706"/>
                </a:srgbClr>
              </a:solidFill>
              <a:prstDash val="solid"/>
              <a:miter/>
            </a:ln>
          </p:spPr>
          <p:txBody>
            <a:bodyPr/>
            <a:lstStyle/>
            <a:p>
              <a:endParaRPr lang="en-BE"/>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5560798" cy="738552"/>
          </a:xfrm>
          <a:prstGeom prst="rect">
            <a:avLst/>
          </a:prstGeom>
        </p:spPr>
        <p:txBody>
          <a:bodyPr lIns="0" tIns="0" rIns="0" bIns="0" rtlCol="0" anchor="t">
            <a:spAutoFit/>
          </a:bodyPr>
          <a:lstStyle/>
          <a:p>
            <a:pPr algn="l">
              <a:lnSpc>
                <a:spcPts val="6017"/>
              </a:lnSpc>
            </a:pPr>
            <a:r>
              <a:rPr lang="en-US" sz="4298" b="1" i="1" u="sng">
                <a:solidFill>
                  <a:srgbClr val="6BC744"/>
                </a:solidFill>
                <a:latin typeface="Source Sans Pro Bold Italics"/>
                <a:ea typeface="Source Sans Pro Bold Italics"/>
                <a:cs typeface="Source Sans Pro Bold Italics"/>
                <a:sym typeface="Source Sans Pro Bold Italics"/>
              </a:rPr>
              <a:t>Conspiracy Theories</a:t>
            </a:r>
          </a:p>
        </p:txBody>
      </p:sp>
      <p:sp>
        <p:nvSpPr>
          <p:cNvPr id="12" name="TextBox 12"/>
          <p:cNvSpPr txBox="1"/>
          <p:nvPr/>
        </p:nvSpPr>
        <p:spPr>
          <a:xfrm>
            <a:off x="1323768" y="2526333"/>
            <a:ext cx="15560798" cy="6406939"/>
          </a:xfrm>
          <a:prstGeom prst="rect">
            <a:avLst/>
          </a:prstGeom>
        </p:spPr>
        <p:txBody>
          <a:bodyPr lIns="0" tIns="0" rIns="0" bIns="0" rtlCol="0" anchor="t">
            <a:spAutoFit/>
          </a:bodyPr>
          <a:lstStyle/>
          <a:p>
            <a:pPr algn="just">
              <a:lnSpc>
                <a:spcPts val="5086"/>
              </a:lnSpc>
            </a:pPr>
            <a:r>
              <a:rPr lang="en-US" sz="3633" b="1">
                <a:solidFill>
                  <a:srgbClr val="FFBD59"/>
                </a:solidFill>
                <a:latin typeface="Source Sans Pro Bold"/>
                <a:ea typeface="Source Sans Pro Bold"/>
                <a:cs typeface="Source Sans Pro Bold"/>
                <a:sym typeface="Source Sans Pro Bold"/>
              </a:rPr>
              <a:t>How to talk to people who believe in conspiracy theories?​</a:t>
            </a:r>
          </a:p>
          <a:p>
            <a:pPr algn="just">
              <a:lnSpc>
                <a:spcPts val="5086"/>
              </a:lnSpc>
            </a:pPr>
            <a:endParaRPr lang="en-US" sz="3633" b="1">
              <a:solidFill>
                <a:srgbClr val="FFBD59"/>
              </a:solidFill>
              <a:latin typeface="Source Sans Pro Bold"/>
              <a:ea typeface="Source Sans Pro Bold"/>
              <a:cs typeface="Source Sans Pro Bold"/>
              <a:sym typeface="Source Sans Pro Bold"/>
            </a:endParaRPr>
          </a:p>
          <a:p>
            <a:pPr algn="just">
              <a:lnSpc>
                <a:spcPts val="3686"/>
              </a:lnSpc>
            </a:pPr>
            <a:r>
              <a:rPr lang="en-US" sz="2633" b="1">
                <a:solidFill>
                  <a:srgbClr val="394A54"/>
                </a:solidFill>
                <a:latin typeface="Source Sans Pro Bold"/>
                <a:ea typeface="Source Sans Pro Bold"/>
                <a:cs typeface="Source Sans Pro Bold"/>
                <a:sym typeface="Source Sans Pro Bold"/>
              </a:rPr>
              <a:t>Avoid mocking or confrontation:</a:t>
            </a:r>
            <a:r>
              <a:rPr lang="en-US" sz="2633">
                <a:solidFill>
                  <a:srgbClr val="394A54"/>
                </a:solidFill>
                <a:latin typeface="Source Sans Pro"/>
                <a:ea typeface="Source Sans Pro"/>
                <a:cs typeface="Source Sans Pro"/>
                <a:sym typeface="Source Sans Pro"/>
              </a:rPr>
              <a:t> simply challenging people’s beliefs will not change their minds. On the contrary, this might reinforce their commitment to those beliefs (backfire effect). ​</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b="1">
                <a:solidFill>
                  <a:srgbClr val="394A54"/>
                </a:solidFill>
                <a:latin typeface="Source Sans Pro Bold"/>
                <a:ea typeface="Source Sans Pro Bold"/>
                <a:cs typeface="Source Sans Pro Bold"/>
                <a:sym typeface="Source Sans Pro Bold"/>
              </a:rPr>
              <a:t>Open mind:</a:t>
            </a:r>
            <a:r>
              <a:rPr lang="en-US" sz="2633">
                <a:solidFill>
                  <a:srgbClr val="394A54"/>
                </a:solidFill>
                <a:latin typeface="Source Sans Pro"/>
                <a:ea typeface="Source Sans Pro"/>
                <a:cs typeface="Source Sans Pro"/>
                <a:sym typeface="Source Sans Pro"/>
              </a:rPr>
              <a:t> approach the conversation with an open mind, listen to them, and identify shared values to build a good connection. ​</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b="1">
                <a:solidFill>
                  <a:srgbClr val="394A54"/>
                </a:solidFill>
                <a:latin typeface="Source Sans Pro Bold"/>
                <a:ea typeface="Source Sans Pro Bold"/>
                <a:cs typeface="Source Sans Pro Bold"/>
                <a:sym typeface="Source Sans Pro Bold"/>
              </a:rPr>
              <a:t>Slow counter-argument:</a:t>
            </a:r>
            <a:r>
              <a:rPr lang="en-US" sz="2633">
                <a:solidFill>
                  <a:srgbClr val="394A54"/>
                </a:solidFill>
                <a:latin typeface="Source Sans Pro"/>
                <a:ea typeface="Source Sans Pro"/>
                <a:cs typeface="Source Sans Pro"/>
                <a:sym typeface="Source Sans Pro"/>
              </a:rPr>
              <a:t> try your best to understand their viewpoints, ask about possible flaws or contradictions in their argument, and slowly introduce different perspectives. ​</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b="1">
                <a:solidFill>
                  <a:srgbClr val="394A54"/>
                </a:solidFill>
                <a:latin typeface="Source Sans Pro Bold"/>
                <a:ea typeface="Source Sans Pro Bold"/>
                <a:cs typeface="Source Sans Pro Bold"/>
                <a:sym typeface="Source Sans Pro Bold"/>
              </a:rPr>
              <a:t>Critically discuss sources:</a:t>
            </a:r>
            <a:r>
              <a:rPr lang="en-US" sz="2633">
                <a:solidFill>
                  <a:srgbClr val="394A54"/>
                </a:solidFill>
                <a:latin typeface="Source Sans Pro"/>
                <a:ea typeface="Source Sans Pro"/>
                <a:cs typeface="Source Sans Pro"/>
                <a:sym typeface="Source Sans Pro"/>
              </a:rPr>
              <a:t> suggest exploring a variety of information sources, and also applying acritical approach to all sources of information, including those that support their beliefs.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7ED957">
                <a:alpha val="24706"/>
              </a:srgbClr>
            </a:solidFill>
          </p:spPr>
          <p:txBody>
            <a:bodyPr/>
            <a:lstStyle/>
            <a:p>
              <a:endParaRPr lang="en-BE"/>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BE"/>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7ED957">
                  <a:alpha val="24706"/>
                </a:srgbClr>
              </a:solidFill>
              <a:prstDash val="solid"/>
              <a:miter/>
            </a:ln>
          </p:spPr>
          <p:txBody>
            <a:bodyPr/>
            <a:lstStyle/>
            <a:p>
              <a:endParaRPr lang="en-BE"/>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5560798" cy="738552"/>
          </a:xfrm>
          <a:prstGeom prst="rect">
            <a:avLst/>
          </a:prstGeom>
        </p:spPr>
        <p:txBody>
          <a:bodyPr lIns="0" tIns="0" rIns="0" bIns="0" rtlCol="0" anchor="t">
            <a:spAutoFit/>
          </a:bodyPr>
          <a:lstStyle/>
          <a:p>
            <a:pPr algn="l">
              <a:lnSpc>
                <a:spcPts val="6017"/>
              </a:lnSpc>
            </a:pPr>
            <a:r>
              <a:rPr lang="en-US" sz="4298" b="1" i="1" u="sng">
                <a:solidFill>
                  <a:srgbClr val="6BC744"/>
                </a:solidFill>
                <a:latin typeface="Source Sans Pro Bold Italics"/>
                <a:ea typeface="Source Sans Pro Bold Italics"/>
                <a:cs typeface="Source Sans Pro Bold Italics"/>
                <a:sym typeface="Source Sans Pro Bold Italics"/>
              </a:rPr>
              <a:t>Pre-bunking</a:t>
            </a:r>
          </a:p>
        </p:txBody>
      </p:sp>
      <p:sp>
        <p:nvSpPr>
          <p:cNvPr id="12" name="TextBox 12"/>
          <p:cNvSpPr txBox="1"/>
          <p:nvPr/>
        </p:nvSpPr>
        <p:spPr>
          <a:xfrm>
            <a:off x="1531491" y="4148101"/>
            <a:ext cx="15225019" cy="2076523"/>
          </a:xfrm>
          <a:prstGeom prst="rect">
            <a:avLst/>
          </a:prstGeom>
        </p:spPr>
        <p:txBody>
          <a:bodyPr lIns="0" tIns="0" rIns="0" bIns="0" rtlCol="0" anchor="t">
            <a:spAutoFit/>
          </a:bodyPr>
          <a:lstStyle/>
          <a:p>
            <a:pPr algn="ctr">
              <a:lnSpc>
                <a:spcPts val="8029"/>
              </a:lnSpc>
            </a:pPr>
            <a:r>
              <a:rPr lang="en-US" sz="7504" b="1">
                <a:solidFill>
                  <a:srgbClr val="394A54"/>
                </a:solidFill>
                <a:latin typeface="Source Sans Pro Bold"/>
                <a:ea typeface="Source Sans Pro Bold"/>
                <a:cs typeface="Source Sans Pro Bold"/>
                <a:sym typeface="Source Sans Pro Bold"/>
              </a:rPr>
              <a:t>What if we could recognise false information before it influences us?​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7ED957">
                <a:alpha val="24706"/>
              </a:srgbClr>
            </a:solidFill>
          </p:spPr>
          <p:txBody>
            <a:bodyPr/>
            <a:lstStyle/>
            <a:p>
              <a:endParaRPr lang="en-BE"/>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BE"/>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7ED957">
                  <a:alpha val="24706"/>
                </a:srgbClr>
              </a:solidFill>
              <a:prstDash val="solid"/>
              <a:miter/>
            </a:ln>
          </p:spPr>
          <p:txBody>
            <a:bodyPr/>
            <a:lstStyle/>
            <a:p>
              <a:endParaRPr lang="en-BE"/>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5560798" cy="738552"/>
          </a:xfrm>
          <a:prstGeom prst="rect">
            <a:avLst/>
          </a:prstGeom>
        </p:spPr>
        <p:txBody>
          <a:bodyPr lIns="0" tIns="0" rIns="0" bIns="0" rtlCol="0" anchor="t">
            <a:spAutoFit/>
          </a:bodyPr>
          <a:lstStyle/>
          <a:p>
            <a:pPr algn="l">
              <a:lnSpc>
                <a:spcPts val="6017"/>
              </a:lnSpc>
            </a:pPr>
            <a:r>
              <a:rPr lang="en-US" sz="4298" b="1" i="1" u="sng">
                <a:solidFill>
                  <a:srgbClr val="6BC744"/>
                </a:solidFill>
                <a:latin typeface="Source Sans Pro Bold Italics"/>
                <a:ea typeface="Source Sans Pro Bold Italics"/>
                <a:cs typeface="Source Sans Pro Bold Italics"/>
                <a:sym typeface="Source Sans Pro Bold Italics"/>
              </a:rPr>
              <a:t>Pre-bunking</a:t>
            </a:r>
          </a:p>
        </p:txBody>
      </p:sp>
      <p:sp>
        <p:nvSpPr>
          <p:cNvPr id="12" name="TextBox 12"/>
          <p:cNvSpPr txBox="1"/>
          <p:nvPr/>
        </p:nvSpPr>
        <p:spPr>
          <a:xfrm>
            <a:off x="1363601" y="3495781"/>
            <a:ext cx="15560798" cy="3247813"/>
          </a:xfrm>
          <a:prstGeom prst="rect">
            <a:avLst/>
          </a:prstGeom>
        </p:spPr>
        <p:txBody>
          <a:bodyPr lIns="0" tIns="0" rIns="0" bIns="0" rtlCol="0" anchor="t">
            <a:spAutoFit/>
          </a:bodyPr>
          <a:lstStyle/>
          <a:p>
            <a:pPr algn="just">
              <a:lnSpc>
                <a:spcPts val="3686"/>
              </a:lnSpc>
            </a:pPr>
            <a:r>
              <a:rPr lang="en-US" sz="2633">
                <a:solidFill>
                  <a:srgbClr val="394A54"/>
                </a:solidFill>
                <a:latin typeface="Source Sans Pro"/>
                <a:ea typeface="Source Sans Pro"/>
                <a:cs typeface="Source Sans Pro"/>
                <a:sym typeface="Source Sans Pro"/>
              </a:rPr>
              <a:t>This approach is based on</a:t>
            </a:r>
            <a:r>
              <a:rPr lang="en-US" sz="2633" b="1">
                <a:solidFill>
                  <a:srgbClr val="394A54"/>
                </a:solidFill>
                <a:latin typeface="Source Sans Pro Bold"/>
                <a:ea typeface="Source Sans Pro Bold"/>
                <a:cs typeface="Source Sans Pro Bold"/>
                <a:sym typeface="Source Sans Pro Bold"/>
              </a:rPr>
              <a:t> inoculation theory</a:t>
            </a:r>
            <a:r>
              <a:rPr lang="en-US" sz="2633">
                <a:solidFill>
                  <a:srgbClr val="394A54"/>
                </a:solidFill>
                <a:latin typeface="Source Sans Pro"/>
                <a:ea typeface="Source Sans Pro"/>
                <a:cs typeface="Source Sans Pro"/>
                <a:sym typeface="Source Sans Pro"/>
              </a:rPr>
              <a:t>, which suggests that, just like vaccines, pre-exposure to a diluted dose of disinformation can stimulate mental defences, enabling individuals to recognise and resist false information when confronted with it later.​</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Educational interventions using this approach aim to teach people to recognise common manipulation tactics and rhetorical techniques before encountering them. They focus on the methods of deception rather than just specific content.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7ED957">
                <a:alpha val="24706"/>
              </a:srgbClr>
            </a:solidFill>
          </p:spPr>
          <p:txBody>
            <a:bodyPr/>
            <a:lstStyle/>
            <a:p>
              <a:endParaRPr lang="en-BE"/>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BE"/>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7ED957">
                  <a:alpha val="24706"/>
                </a:srgbClr>
              </a:solidFill>
              <a:prstDash val="solid"/>
              <a:miter/>
            </a:ln>
          </p:spPr>
          <p:txBody>
            <a:bodyPr/>
            <a:lstStyle/>
            <a:p>
              <a:endParaRPr lang="en-BE"/>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488524" y="2942411"/>
            <a:ext cx="8569309" cy="5174476"/>
          </a:xfrm>
          <a:custGeom>
            <a:avLst/>
            <a:gdLst/>
            <a:ahLst/>
            <a:cxnLst/>
            <a:rect l="l" t="t" r="r" b="b"/>
            <a:pathLst>
              <a:path w="8569309" h="5174476">
                <a:moveTo>
                  <a:pt x="0" y="0"/>
                </a:moveTo>
                <a:lnTo>
                  <a:pt x="8569309" y="0"/>
                </a:lnTo>
                <a:lnTo>
                  <a:pt x="8569309" y="5174476"/>
                </a:lnTo>
                <a:lnTo>
                  <a:pt x="0" y="5174476"/>
                </a:lnTo>
                <a:lnTo>
                  <a:pt x="0" y="0"/>
                </a:lnTo>
                <a:close/>
              </a:path>
            </a:pathLst>
          </a:custGeom>
          <a:blipFill>
            <a:blip r:embed="rId2"/>
            <a:stretch>
              <a:fillRect l="-1922" t="-2985" r="-2523" b="-3980"/>
            </a:stretch>
          </a:blipFill>
        </p:spPr>
        <p:txBody>
          <a:bodyPr/>
          <a:lstStyle/>
          <a:p>
            <a:endParaRPr lang="en-BE"/>
          </a:p>
        </p:txBody>
      </p:sp>
      <p:sp>
        <p:nvSpPr>
          <p:cNvPr id="12" name="TextBox 12"/>
          <p:cNvSpPr txBox="1"/>
          <p:nvPr/>
        </p:nvSpPr>
        <p:spPr>
          <a:xfrm>
            <a:off x="1323768" y="1306448"/>
            <a:ext cx="15560798" cy="738552"/>
          </a:xfrm>
          <a:prstGeom prst="rect">
            <a:avLst/>
          </a:prstGeom>
        </p:spPr>
        <p:txBody>
          <a:bodyPr lIns="0" tIns="0" rIns="0" bIns="0" rtlCol="0" anchor="t">
            <a:spAutoFit/>
          </a:bodyPr>
          <a:lstStyle/>
          <a:p>
            <a:pPr algn="l">
              <a:lnSpc>
                <a:spcPts val="6017"/>
              </a:lnSpc>
            </a:pPr>
            <a:r>
              <a:rPr lang="en-US" sz="4298" b="1" i="1" u="sng" dirty="0">
                <a:solidFill>
                  <a:srgbClr val="6BC744"/>
                </a:solidFill>
                <a:latin typeface="Source Sans Pro Bold Italics"/>
                <a:ea typeface="Source Sans Pro Bold Italics"/>
                <a:cs typeface="Source Sans Pro Bold Italics"/>
                <a:sym typeface="Source Sans Pro Bold Italics"/>
              </a:rPr>
              <a:t>Pre-bunking</a:t>
            </a:r>
          </a:p>
        </p:txBody>
      </p:sp>
      <p:sp>
        <p:nvSpPr>
          <p:cNvPr id="13" name="TextBox 13"/>
          <p:cNvSpPr txBox="1"/>
          <p:nvPr/>
        </p:nvSpPr>
        <p:spPr>
          <a:xfrm>
            <a:off x="10673713" y="4895956"/>
            <a:ext cx="6110881" cy="447463"/>
          </a:xfrm>
          <a:prstGeom prst="rect">
            <a:avLst/>
          </a:prstGeom>
        </p:spPr>
        <p:txBody>
          <a:bodyPr lIns="0" tIns="0" rIns="0" bIns="0" rtlCol="0" anchor="t">
            <a:spAutoFit/>
          </a:bodyPr>
          <a:lstStyle/>
          <a:p>
            <a:pPr algn="l">
              <a:lnSpc>
                <a:spcPts val="3686"/>
              </a:lnSpc>
            </a:pPr>
            <a:r>
              <a:rPr lang="en-US" sz="2633" b="1" u="sng">
                <a:solidFill>
                  <a:srgbClr val="FFBD59"/>
                </a:solidFill>
                <a:latin typeface="Source Sans Pro Bold"/>
                <a:ea typeface="Source Sans Pro Bold"/>
                <a:cs typeface="Source Sans Pro Bold"/>
                <a:sym typeface="Source Sans Pro Bold"/>
              </a:rPr>
              <a:t>https://www.getbadnews.com/en​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7ED957">
                <a:alpha val="24706"/>
              </a:srgbClr>
            </a:solidFill>
          </p:spPr>
          <p:txBody>
            <a:bodyPr/>
            <a:lstStyle/>
            <a:p>
              <a:endParaRPr lang="en-BE"/>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BE"/>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7ED957">
                  <a:alpha val="24706"/>
                </a:srgbClr>
              </a:solidFill>
              <a:prstDash val="solid"/>
              <a:miter/>
            </a:ln>
          </p:spPr>
          <p:txBody>
            <a:bodyPr/>
            <a:lstStyle/>
            <a:p>
              <a:endParaRPr lang="en-BE"/>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grpSp>
        <p:nvGrpSpPr>
          <p:cNvPr id="11" name="Group 11"/>
          <p:cNvGrpSpPr/>
          <p:nvPr/>
        </p:nvGrpSpPr>
        <p:grpSpPr>
          <a:xfrm>
            <a:off x="1247568" y="5276781"/>
            <a:ext cx="15935532" cy="3730714"/>
            <a:chOff x="0" y="0"/>
            <a:chExt cx="21247377" cy="4974285"/>
          </a:xfrm>
        </p:grpSpPr>
        <p:sp>
          <p:nvSpPr>
            <p:cNvPr id="12" name="Freeform 12"/>
            <p:cNvSpPr/>
            <p:nvPr/>
          </p:nvSpPr>
          <p:spPr>
            <a:xfrm>
              <a:off x="0" y="0"/>
              <a:ext cx="4849928" cy="4974285"/>
            </a:xfrm>
            <a:custGeom>
              <a:avLst/>
              <a:gdLst/>
              <a:ahLst/>
              <a:cxnLst/>
              <a:rect l="l" t="t" r="r" b="b"/>
              <a:pathLst>
                <a:path w="4849928" h="4974285">
                  <a:moveTo>
                    <a:pt x="0" y="0"/>
                  </a:moveTo>
                  <a:lnTo>
                    <a:pt x="4849928" y="0"/>
                  </a:lnTo>
                  <a:lnTo>
                    <a:pt x="4849928" y="4974285"/>
                  </a:lnTo>
                  <a:lnTo>
                    <a:pt x="0" y="49742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13" name="Freeform 13"/>
            <p:cNvSpPr/>
            <p:nvPr/>
          </p:nvSpPr>
          <p:spPr>
            <a:xfrm>
              <a:off x="5341459" y="0"/>
              <a:ext cx="4974285" cy="4974285"/>
            </a:xfrm>
            <a:custGeom>
              <a:avLst/>
              <a:gdLst/>
              <a:ahLst/>
              <a:cxnLst/>
              <a:rect l="l" t="t" r="r" b="b"/>
              <a:pathLst>
                <a:path w="4974285" h="4974285">
                  <a:moveTo>
                    <a:pt x="0" y="0"/>
                  </a:moveTo>
                  <a:lnTo>
                    <a:pt x="4974285" y="0"/>
                  </a:lnTo>
                  <a:lnTo>
                    <a:pt x="4974285" y="4974285"/>
                  </a:lnTo>
                  <a:lnTo>
                    <a:pt x="0" y="49742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a:p>
          </p:txBody>
        </p:sp>
        <p:sp>
          <p:nvSpPr>
            <p:cNvPr id="14" name="Freeform 14"/>
            <p:cNvSpPr/>
            <p:nvPr/>
          </p:nvSpPr>
          <p:spPr>
            <a:xfrm>
              <a:off x="10807275" y="0"/>
              <a:ext cx="4974285" cy="4974285"/>
            </a:xfrm>
            <a:custGeom>
              <a:avLst/>
              <a:gdLst/>
              <a:ahLst/>
              <a:cxnLst/>
              <a:rect l="l" t="t" r="r" b="b"/>
              <a:pathLst>
                <a:path w="4974285" h="4974285">
                  <a:moveTo>
                    <a:pt x="0" y="0"/>
                  </a:moveTo>
                  <a:lnTo>
                    <a:pt x="4974285" y="0"/>
                  </a:lnTo>
                  <a:lnTo>
                    <a:pt x="4974285" y="4974285"/>
                  </a:lnTo>
                  <a:lnTo>
                    <a:pt x="0" y="49742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a:p>
          </p:txBody>
        </p:sp>
        <p:grpSp>
          <p:nvGrpSpPr>
            <p:cNvPr id="15" name="Group 15"/>
            <p:cNvGrpSpPr/>
            <p:nvPr/>
          </p:nvGrpSpPr>
          <p:grpSpPr>
            <a:xfrm>
              <a:off x="16273091" y="0"/>
              <a:ext cx="4974285" cy="4974285"/>
              <a:chOff x="0" y="0"/>
              <a:chExt cx="13716000" cy="13716000"/>
            </a:xfrm>
          </p:grpSpPr>
          <p:sp>
            <p:nvSpPr>
              <p:cNvPr id="16" name="Freeform 16"/>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8"/>
                <a:stretch>
                  <a:fillRect t="-160" r="-401" b="-241"/>
                </a:stretch>
              </a:blipFill>
            </p:spPr>
            <p:txBody>
              <a:bodyPr/>
              <a:lstStyle/>
              <a:p>
                <a:endParaRPr lang="en-BE"/>
              </a:p>
            </p:txBody>
          </p:sp>
        </p:grpSp>
      </p:grpSp>
      <p:sp>
        <p:nvSpPr>
          <p:cNvPr id="17" name="TextBox 17"/>
          <p:cNvSpPr txBox="1"/>
          <p:nvPr/>
        </p:nvSpPr>
        <p:spPr>
          <a:xfrm>
            <a:off x="1323768" y="1306448"/>
            <a:ext cx="15560798" cy="738552"/>
          </a:xfrm>
          <a:prstGeom prst="rect">
            <a:avLst/>
          </a:prstGeom>
        </p:spPr>
        <p:txBody>
          <a:bodyPr lIns="0" tIns="0" rIns="0" bIns="0" rtlCol="0" anchor="t">
            <a:spAutoFit/>
          </a:bodyPr>
          <a:lstStyle/>
          <a:p>
            <a:pPr algn="l">
              <a:lnSpc>
                <a:spcPts val="6017"/>
              </a:lnSpc>
            </a:pPr>
            <a:r>
              <a:rPr lang="en-US" sz="4298" b="1" i="1" u="sng">
                <a:solidFill>
                  <a:srgbClr val="6BC744"/>
                </a:solidFill>
                <a:latin typeface="Source Sans Pro Bold Italics"/>
                <a:ea typeface="Source Sans Pro Bold Italics"/>
                <a:cs typeface="Source Sans Pro Bold Italics"/>
                <a:sym typeface="Source Sans Pro Bold Italics"/>
              </a:rPr>
              <a:t>Who Should we Trust?​</a:t>
            </a:r>
          </a:p>
        </p:txBody>
      </p:sp>
      <p:sp>
        <p:nvSpPr>
          <p:cNvPr id="18" name="TextBox 18"/>
          <p:cNvSpPr txBox="1"/>
          <p:nvPr/>
        </p:nvSpPr>
        <p:spPr>
          <a:xfrm>
            <a:off x="1323768" y="3307573"/>
            <a:ext cx="15560798" cy="447463"/>
          </a:xfrm>
          <a:prstGeom prst="rect">
            <a:avLst/>
          </a:prstGeom>
        </p:spPr>
        <p:txBody>
          <a:bodyPr lIns="0" tIns="0" rIns="0" bIns="0" rtlCol="0" anchor="t">
            <a:spAutoFit/>
          </a:bodyPr>
          <a:lstStyle/>
          <a:p>
            <a:pPr algn="just">
              <a:lnSpc>
                <a:spcPts val="3686"/>
              </a:lnSpc>
            </a:pPr>
            <a:r>
              <a:rPr lang="en-US" sz="2633">
                <a:solidFill>
                  <a:srgbClr val="394A54"/>
                </a:solidFill>
                <a:latin typeface="Source Sans Pro"/>
                <a:ea typeface="Source Sans Pro"/>
                <a:cs typeface="Source Sans Pro"/>
                <a:sym typeface="Source Sans Pro"/>
              </a:rPr>
              <a:t>In a world full of false and misleading information, who should we trust?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7ED957">
                <a:alpha val="24706"/>
              </a:srgbClr>
            </a:solidFill>
          </p:spPr>
          <p:txBody>
            <a:bodyPr/>
            <a:lstStyle/>
            <a:p>
              <a:endParaRPr lang="en-BE"/>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BE"/>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7ED957">
                  <a:alpha val="24706"/>
                </a:srgbClr>
              </a:solidFill>
              <a:prstDash val="solid"/>
              <a:miter/>
            </a:ln>
          </p:spPr>
          <p:txBody>
            <a:bodyPr/>
            <a:lstStyle/>
            <a:p>
              <a:endParaRPr lang="en-BE"/>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5560798" cy="738552"/>
          </a:xfrm>
          <a:prstGeom prst="rect">
            <a:avLst/>
          </a:prstGeom>
        </p:spPr>
        <p:txBody>
          <a:bodyPr lIns="0" tIns="0" rIns="0" bIns="0" rtlCol="0" anchor="t">
            <a:spAutoFit/>
          </a:bodyPr>
          <a:lstStyle/>
          <a:p>
            <a:pPr algn="l">
              <a:lnSpc>
                <a:spcPts val="6017"/>
              </a:lnSpc>
            </a:pPr>
            <a:r>
              <a:rPr lang="en-US" sz="4298" b="1" i="1" u="sng">
                <a:solidFill>
                  <a:srgbClr val="6BC744"/>
                </a:solidFill>
                <a:latin typeface="Source Sans Pro Bold Italics"/>
                <a:ea typeface="Source Sans Pro Bold Italics"/>
                <a:cs typeface="Source Sans Pro Bold Italics"/>
                <a:sym typeface="Source Sans Pro Bold Italics"/>
              </a:rPr>
              <a:t>Who Should we Trust?​</a:t>
            </a:r>
          </a:p>
        </p:txBody>
      </p:sp>
      <p:sp>
        <p:nvSpPr>
          <p:cNvPr id="12" name="TextBox 12"/>
          <p:cNvSpPr txBox="1"/>
          <p:nvPr/>
        </p:nvSpPr>
        <p:spPr>
          <a:xfrm>
            <a:off x="1323768" y="3962506"/>
            <a:ext cx="8280609" cy="2314363"/>
          </a:xfrm>
          <a:prstGeom prst="rect">
            <a:avLst/>
          </a:prstGeom>
        </p:spPr>
        <p:txBody>
          <a:bodyPr lIns="0" tIns="0" rIns="0" bIns="0" rtlCol="0" anchor="t">
            <a:spAutoFit/>
          </a:bodyPr>
          <a:lstStyle/>
          <a:p>
            <a:pPr algn="just">
              <a:lnSpc>
                <a:spcPts val="3686"/>
              </a:lnSpc>
            </a:pPr>
            <a:r>
              <a:rPr lang="en-US" sz="2633">
                <a:solidFill>
                  <a:srgbClr val="394A54"/>
                </a:solidFill>
                <a:latin typeface="Source Sans Pro"/>
                <a:ea typeface="Source Sans Pro"/>
                <a:cs typeface="Source Sans Pro"/>
                <a:sym typeface="Source Sans Pro"/>
              </a:rPr>
              <a:t>Can we trust any source 100%? Probably not. But some aim for truth - others for attention.​</a:t>
            </a:r>
          </a:p>
          <a:p>
            <a:pPr algn="just">
              <a:lnSpc>
                <a:spcPts val="3686"/>
              </a:lnSpc>
            </a:pPr>
            <a:endParaRPr lang="en-US" sz="2633">
              <a:solidFill>
                <a:srgbClr val="394A54"/>
              </a:solidFill>
              <a:latin typeface="Source Sans Pro"/>
              <a:ea typeface="Source Sans Pro"/>
              <a:cs typeface="Source Sans Pro"/>
              <a:sym typeface="Source Sans Pro"/>
            </a:endParaRPr>
          </a:p>
          <a:p>
            <a:pPr algn="just">
              <a:lnSpc>
                <a:spcPts val="3686"/>
              </a:lnSpc>
            </a:pPr>
            <a:r>
              <a:rPr lang="en-US" sz="2633" b="1">
                <a:solidFill>
                  <a:srgbClr val="394A54"/>
                </a:solidFill>
                <a:latin typeface="Source Sans Pro Bold"/>
                <a:ea typeface="Source Sans Pro Bold"/>
                <a:cs typeface="Source Sans Pro Bold"/>
                <a:sym typeface="Source Sans Pro Bold"/>
              </a:rPr>
              <a:t>Imperfection vs. Reliability: </a:t>
            </a:r>
            <a:r>
              <a:rPr lang="en-US" sz="2633">
                <a:solidFill>
                  <a:srgbClr val="394A54"/>
                </a:solidFill>
                <a:latin typeface="Source Sans Pro"/>
                <a:ea typeface="Source Sans Pro"/>
                <a:cs typeface="Source Sans Pro"/>
                <a:sym typeface="Source Sans Pro"/>
              </a:rPr>
              <a:t>professional</a:t>
            </a:r>
            <a:r>
              <a:rPr lang="en-US" sz="2633" b="1">
                <a:solidFill>
                  <a:srgbClr val="394A54"/>
                </a:solidFill>
                <a:latin typeface="Source Sans Pro Bold"/>
                <a:ea typeface="Source Sans Pro Bold"/>
                <a:cs typeface="Source Sans Pro Bold"/>
                <a:sym typeface="Source Sans Pro Bold"/>
              </a:rPr>
              <a:t> </a:t>
            </a:r>
            <a:r>
              <a:rPr lang="en-US" sz="2633">
                <a:solidFill>
                  <a:srgbClr val="394A54"/>
                </a:solidFill>
                <a:latin typeface="Source Sans Pro"/>
                <a:ea typeface="Source Sans Pro"/>
                <a:cs typeface="Source Sans Pro"/>
                <a:sym typeface="Source Sans Pro"/>
              </a:rPr>
              <a:t>journalism as a more trustworthy model.​</a:t>
            </a:r>
          </a:p>
        </p:txBody>
      </p:sp>
      <p:sp>
        <p:nvSpPr>
          <p:cNvPr id="13" name="Freeform 13"/>
          <p:cNvSpPr/>
          <p:nvPr/>
        </p:nvSpPr>
        <p:spPr>
          <a:xfrm>
            <a:off x="10720704" y="1818145"/>
            <a:ext cx="6538596" cy="6630115"/>
          </a:xfrm>
          <a:custGeom>
            <a:avLst/>
            <a:gdLst/>
            <a:ahLst/>
            <a:cxnLst/>
            <a:rect l="l" t="t" r="r" b="b"/>
            <a:pathLst>
              <a:path w="6538596" h="6630115">
                <a:moveTo>
                  <a:pt x="0" y="0"/>
                </a:moveTo>
                <a:lnTo>
                  <a:pt x="6538596" y="0"/>
                </a:lnTo>
                <a:lnTo>
                  <a:pt x="6538596" y="6630115"/>
                </a:lnTo>
                <a:lnTo>
                  <a:pt x="0" y="6630115"/>
                </a:lnTo>
                <a:lnTo>
                  <a:pt x="0" y="0"/>
                </a:lnTo>
                <a:close/>
              </a:path>
            </a:pathLst>
          </a:custGeom>
          <a:blipFill>
            <a:blip r:embed="rId2"/>
            <a:stretch>
              <a:fillRect l="-17898" t="-3530" r="-21057" b="-4984"/>
            </a:stretch>
          </a:blipFill>
        </p:spPr>
        <p:txBody>
          <a:bodyPr/>
          <a:lstStyle/>
          <a:p>
            <a:endParaRPr lang="en-B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028700" y="1028700"/>
            <a:ext cx="16230600" cy="8229600"/>
          </a:xfrm>
          <a:custGeom>
            <a:avLst/>
            <a:gdLst/>
            <a:ahLst/>
            <a:cxnLst/>
            <a:rect l="l" t="t" r="r" b="b"/>
            <a:pathLst>
              <a:path w="16230600" h="8229600">
                <a:moveTo>
                  <a:pt x="0" y="0"/>
                </a:moveTo>
                <a:lnTo>
                  <a:pt x="16230600" y="0"/>
                </a:lnTo>
                <a:lnTo>
                  <a:pt x="16230600" y="8229600"/>
                </a:lnTo>
                <a:lnTo>
                  <a:pt x="0" y="8229600"/>
                </a:lnTo>
                <a:lnTo>
                  <a:pt x="0" y="0"/>
                </a:lnTo>
                <a:close/>
              </a:path>
            </a:pathLst>
          </a:custGeom>
          <a:blipFill>
            <a:blip r:embed="rId2"/>
            <a:stretch>
              <a:fillRect t="-107405" b="-88058"/>
            </a:stretch>
          </a:blipFill>
        </p:spPr>
        <p:txBody>
          <a:bodyPr/>
          <a:lstStyle/>
          <a:p>
            <a:endParaRPr lang="en-BE"/>
          </a:p>
        </p:txBody>
      </p:sp>
      <p:grpSp>
        <p:nvGrpSpPr>
          <p:cNvPr id="3" name="Group 3"/>
          <p:cNvGrpSpPr/>
          <p:nvPr/>
        </p:nvGrpSpPr>
        <p:grpSpPr>
          <a:xfrm>
            <a:off x="9144000" y="0"/>
            <a:ext cx="9144000" cy="10287000"/>
            <a:chOff x="0" y="0"/>
            <a:chExt cx="3549180" cy="3992828"/>
          </a:xfrm>
        </p:grpSpPr>
        <p:sp>
          <p:nvSpPr>
            <p:cNvPr id="4" name="Freeform 4"/>
            <p:cNvSpPr/>
            <p:nvPr/>
          </p:nvSpPr>
          <p:spPr>
            <a:xfrm>
              <a:off x="0" y="0"/>
              <a:ext cx="3549180" cy="3992828"/>
            </a:xfrm>
            <a:custGeom>
              <a:avLst/>
              <a:gdLst/>
              <a:ahLst/>
              <a:cxnLst/>
              <a:rect l="l" t="t" r="r" b="b"/>
              <a:pathLst>
                <a:path w="3549180" h="3992828">
                  <a:moveTo>
                    <a:pt x="0" y="0"/>
                  </a:moveTo>
                  <a:lnTo>
                    <a:pt x="3549180" y="0"/>
                  </a:lnTo>
                  <a:lnTo>
                    <a:pt x="3549180" y="3992828"/>
                  </a:lnTo>
                  <a:lnTo>
                    <a:pt x="0" y="3992828"/>
                  </a:lnTo>
                  <a:close/>
                </a:path>
              </a:pathLst>
            </a:custGeom>
            <a:solidFill>
              <a:srgbClr val="7ED957"/>
            </a:solidFill>
          </p:spPr>
          <p:txBody>
            <a:bodyPr/>
            <a:lstStyle/>
            <a:p>
              <a:endParaRPr lang="en-BE"/>
            </a:p>
          </p:txBody>
        </p:sp>
        <p:sp>
          <p:nvSpPr>
            <p:cNvPr id="5" name="TextBox 5"/>
            <p:cNvSpPr txBox="1"/>
            <p:nvPr/>
          </p:nvSpPr>
          <p:spPr>
            <a:xfrm>
              <a:off x="0" y="-38100"/>
              <a:ext cx="3549180" cy="4030928"/>
            </a:xfrm>
            <a:prstGeom prst="rect">
              <a:avLst/>
            </a:prstGeom>
          </p:spPr>
          <p:txBody>
            <a:bodyPr lIns="46904" tIns="46904" rIns="46904" bIns="46904" rtlCol="0" anchor="ctr"/>
            <a:lstStyle/>
            <a:p>
              <a:pPr algn="ctr">
                <a:lnSpc>
                  <a:spcPts val="1809"/>
                </a:lnSpc>
                <a:spcBef>
                  <a:spcPct val="0"/>
                </a:spcBef>
              </a:pPr>
              <a:endParaRPr/>
            </a:p>
          </p:txBody>
        </p:sp>
      </p:grpSp>
      <p:sp>
        <p:nvSpPr>
          <p:cNvPr id="6" name="TextBox 6"/>
          <p:cNvSpPr txBox="1"/>
          <p:nvPr/>
        </p:nvSpPr>
        <p:spPr>
          <a:xfrm>
            <a:off x="9870524" y="3774540"/>
            <a:ext cx="7388776" cy="1057348"/>
          </a:xfrm>
          <a:prstGeom prst="rect">
            <a:avLst/>
          </a:prstGeom>
        </p:spPr>
        <p:txBody>
          <a:bodyPr lIns="0" tIns="0" rIns="0" bIns="0" rtlCol="0" anchor="t">
            <a:spAutoFit/>
          </a:bodyPr>
          <a:lstStyle/>
          <a:p>
            <a:pPr algn="l">
              <a:lnSpc>
                <a:spcPts val="8029"/>
              </a:lnSpc>
            </a:pPr>
            <a:r>
              <a:rPr lang="en-US" sz="7504" b="1" i="1">
                <a:solidFill>
                  <a:srgbClr val="F7F7F7"/>
                </a:solidFill>
                <a:latin typeface="Source Sans Pro Bold Italics"/>
                <a:ea typeface="Source Sans Pro Bold Italics"/>
                <a:cs typeface="Source Sans Pro Bold Italics"/>
                <a:sym typeface="Source Sans Pro Bold Italics"/>
              </a:rPr>
              <a:t>SESSION 4</a:t>
            </a:r>
          </a:p>
        </p:txBody>
      </p:sp>
      <p:sp>
        <p:nvSpPr>
          <p:cNvPr id="7" name="TextBox 7"/>
          <p:cNvSpPr txBox="1"/>
          <p:nvPr/>
        </p:nvSpPr>
        <p:spPr>
          <a:xfrm>
            <a:off x="9870524" y="6036330"/>
            <a:ext cx="7642176" cy="1652223"/>
          </a:xfrm>
          <a:prstGeom prst="rect">
            <a:avLst/>
          </a:prstGeom>
        </p:spPr>
        <p:txBody>
          <a:bodyPr lIns="0" tIns="0" rIns="0" bIns="0" rtlCol="0" anchor="t">
            <a:spAutoFit/>
          </a:bodyPr>
          <a:lstStyle/>
          <a:p>
            <a:pPr algn="l">
              <a:lnSpc>
                <a:spcPts val="4298"/>
              </a:lnSpc>
            </a:pPr>
            <a:r>
              <a:rPr lang="en-US" sz="4298" b="1" i="1" dirty="0">
                <a:solidFill>
                  <a:srgbClr val="FFFFFF"/>
                </a:solidFill>
                <a:latin typeface="Source Sans Pro Bold Italics"/>
                <a:ea typeface="Source Sans Pro Bold Italics"/>
                <a:cs typeface="Source Sans Pro Bold Italics"/>
                <a:sym typeface="Source Sans Pro Bold Italics"/>
              </a:rPr>
              <a:t>“Whom should we Trust? Our Minds and the Importance of Reliable Sources​”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7ED957">
                <a:alpha val="24706"/>
              </a:srgbClr>
            </a:solidFill>
          </p:spPr>
          <p:txBody>
            <a:bodyPr/>
            <a:lstStyle/>
            <a:p>
              <a:endParaRPr lang="en-BE"/>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BE"/>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7ED957">
                  <a:alpha val="24706"/>
                </a:srgbClr>
              </a:solidFill>
              <a:prstDash val="solid"/>
              <a:miter/>
            </a:ln>
          </p:spPr>
          <p:txBody>
            <a:bodyPr/>
            <a:lstStyle/>
            <a:p>
              <a:endParaRPr lang="en-BE"/>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5560798" cy="738552"/>
          </a:xfrm>
          <a:prstGeom prst="rect">
            <a:avLst/>
          </a:prstGeom>
        </p:spPr>
        <p:txBody>
          <a:bodyPr lIns="0" tIns="0" rIns="0" bIns="0" rtlCol="0" anchor="t">
            <a:spAutoFit/>
          </a:bodyPr>
          <a:lstStyle/>
          <a:p>
            <a:pPr algn="l">
              <a:lnSpc>
                <a:spcPts val="6017"/>
              </a:lnSpc>
            </a:pPr>
            <a:r>
              <a:rPr lang="en-US" sz="4298" b="1" i="1" u="sng">
                <a:solidFill>
                  <a:srgbClr val="6BC744"/>
                </a:solidFill>
                <a:latin typeface="Source Sans Pro Bold Italics"/>
                <a:ea typeface="Source Sans Pro Bold Italics"/>
                <a:cs typeface="Source Sans Pro Bold Italics"/>
                <a:sym typeface="Source Sans Pro Bold Italics"/>
              </a:rPr>
              <a:t>Who Should we Trust?​</a:t>
            </a:r>
          </a:p>
        </p:txBody>
      </p:sp>
      <p:sp>
        <p:nvSpPr>
          <p:cNvPr id="12" name="TextBox 12"/>
          <p:cNvSpPr txBox="1"/>
          <p:nvPr/>
        </p:nvSpPr>
        <p:spPr>
          <a:xfrm>
            <a:off x="1323768" y="3962506"/>
            <a:ext cx="8280609" cy="2781088"/>
          </a:xfrm>
          <a:prstGeom prst="rect">
            <a:avLst/>
          </a:prstGeom>
        </p:spPr>
        <p:txBody>
          <a:bodyPr lIns="0" tIns="0" rIns="0" bIns="0" rtlCol="0" anchor="t">
            <a:spAutoFit/>
          </a:bodyPr>
          <a:lstStyle/>
          <a:p>
            <a:pPr algn="just">
              <a:lnSpc>
                <a:spcPts val="3686"/>
              </a:lnSpc>
            </a:pPr>
            <a:r>
              <a:rPr lang="en-US" sz="2633">
                <a:solidFill>
                  <a:srgbClr val="394A54"/>
                </a:solidFill>
                <a:latin typeface="Source Sans Pro"/>
                <a:ea typeface="Source Sans Pro"/>
                <a:cs typeface="Source Sans Pro"/>
                <a:sym typeface="Source Sans Pro"/>
              </a:rPr>
              <a:t>Good-quality journalism is an important pillar of democracies.​</a:t>
            </a:r>
          </a:p>
          <a:p>
            <a:pPr algn="just">
              <a:lnSpc>
                <a:spcPts val="3686"/>
              </a:lnSpc>
            </a:pPr>
            <a:endParaRPr lang="en-US" sz="2633">
              <a:solidFill>
                <a:srgbClr val="394A54"/>
              </a:solidFill>
              <a:latin typeface="Source Sans Pro"/>
              <a:ea typeface="Source Sans Pro"/>
              <a:cs typeface="Source Sans Pro"/>
              <a:sym typeface="Source Sans Pro"/>
            </a:endParaRPr>
          </a:p>
          <a:p>
            <a:pPr algn="just">
              <a:lnSpc>
                <a:spcPts val="3686"/>
              </a:lnSpc>
            </a:pPr>
            <a:r>
              <a:rPr lang="en-US" sz="2633">
                <a:solidFill>
                  <a:srgbClr val="394A54"/>
                </a:solidFill>
                <a:latin typeface="Source Sans Pro"/>
                <a:ea typeface="Source Sans Pro"/>
                <a:cs typeface="Source Sans Pro"/>
                <a:sym typeface="Source Sans Pro"/>
              </a:rPr>
              <a:t>Journalists work as curators of truth. Their work involves asking hard questions, verifying facts, and explaining complex issues.​</a:t>
            </a:r>
          </a:p>
        </p:txBody>
      </p:sp>
      <p:sp>
        <p:nvSpPr>
          <p:cNvPr id="13" name="Freeform 13"/>
          <p:cNvSpPr/>
          <p:nvPr/>
        </p:nvSpPr>
        <p:spPr>
          <a:xfrm>
            <a:off x="10720704" y="1818145"/>
            <a:ext cx="6538596" cy="6630115"/>
          </a:xfrm>
          <a:custGeom>
            <a:avLst/>
            <a:gdLst/>
            <a:ahLst/>
            <a:cxnLst/>
            <a:rect l="l" t="t" r="r" b="b"/>
            <a:pathLst>
              <a:path w="6538596" h="6630115">
                <a:moveTo>
                  <a:pt x="0" y="0"/>
                </a:moveTo>
                <a:lnTo>
                  <a:pt x="6538596" y="0"/>
                </a:lnTo>
                <a:lnTo>
                  <a:pt x="6538596" y="6630115"/>
                </a:lnTo>
                <a:lnTo>
                  <a:pt x="0" y="6630115"/>
                </a:lnTo>
                <a:lnTo>
                  <a:pt x="0" y="0"/>
                </a:lnTo>
                <a:close/>
              </a:path>
            </a:pathLst>
          </a:custGeom>
          <a:blipFill>
            <a:blip r:embed="rId2"/>
            <a:stretch>
              <a:fillRect l="-17898" t="-3530" r="-21057" b="-4984"/>
            </a:stretch>
          </a:blipFill>
        </p:spPr>
        <p:txBody>
          <a:bodyPr/>
          <a:lstStyle/>
          <a:p>
            <a:endParaRPr lang="en-B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7ED957">
                <a:alpha val="24706"/>
              </a:srgbClr>
            </a:solidFill>
          </p:spPr>
          <p:txBody>
            <a:bodyPr/>
            <a:lstStyle/>
            <a:p>
              <a:endParaRPr lang="en-BE"/>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BE"/>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7ED957">
                  <a:alpha val="24706"/>
                </a:srgbClr>
              </a:solidFill>
              <a:prstDash val="solid"/>
              <a:miter/>
            </a:ln>
          </p:spPr>
          <p:txBody>
            <a:bodyPr/>
            <a:lstStyle/>
            <a:p>
              <a:endParaRPr lang="en-BE"/>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0636949" y="3373259"/>
            <a:ext cx="6807861" cy="3540481"/>
          </a:xfrm>
          <a:custGeom>
            <a:avLst/>
            <a:gdLst/>
            <a:ahLst/>
            <a:cxnLst/>
            <a:rect l="l" t="t" r="r" b="b"/>
            <a:pathLst>
              <a:path w="6807861" h="3540481">
                <a:moveTo>
                  <a:pt x="0" y="0"/>
                </a:moveTo>
                <a:lnTo>
                  <a:pt x="6807861" y="0"/>
                </a:lnTo>
                <a:lnTo>
                  <a:pt x="6807861" y="3540482"/>
                </a:lnTo>
                <a:lnTo>
                  <a:pt x="0" y="3540482"/>
                </a:lnTo>
                <a:lnTo>
                  <a:pt x="0" y="0"/>
                </a:lnTo>
                <a:close/>
              </a:path>
            </a:pathLst>
          </a:custGeom>
          <a:blipFill>
            <a:blip r:embed="rId2"/>
            <a:stretch>
              <a:fillRect l="-1953" t="-5121" r="-3551" b="-5462"/>
            </a:stretch>
          </a:blipFill>
        </p:spPr>
        <p:txBody>
          <a:bodyPr/>
          <a:lstStyle/>
          <a:p>
            <a:endParaRPr lang="en-BE"/>
          </a:p>
        </p:txBody>
      </p:sp>
      <p:sp>
        <p:nvSpPr>
          <p:cNvPr id="12" name="TextBox 12"/>
          <p:cNvSpPr txBox="1"/>
          <p:nvPr/>
        </p:nvSpPr>
        <p:spPr>
          <a:xfrm>
            <a:off x="1323768" y="1306448"/>
            <a:ext cx="15560798" cy="738552"/>
          </a:xfrm>
          <a:prstGeom prst="rect">
            <a:avLst/>
          </a:prstGeom>
        </p:spPr>
        <p:txBody>
          <a:bodyPr lIns="0" tIns="0" rIns="0" bIns="0" rtlCol="0" anchor="t">
            <a:spAutoFit/>
          </a:bodyPr>
          <a:lstStyle/>
          <a:p>
            <a:pPr algn="l">
              <a:lnSpc>
                <a:spcPts val="6017"/>
              </a:lnSpc>
            </a:pPr>
            <a:r>
              <a:rPr lang="en-US" sz="4298" b="1" i="1" u="sng">
                <a:solidFill>
                  <a:srgbClr val="6BC744"/>
                </a:solidFill>
                <a:latin typeface="Source Sans Pro Bold Italics"/>
                <a:ea typeface="Source Sans Pro Bold Italics"/>
                <a:cs typeface="Source Sans Pro Bold Italics"/>
                <a:sym typeface="Source Sans Pro Bold Italics"/>
              </a:rPr>
              <a:t>Who Should we Trust?​</a:t>
            </a:r>
          </a:p>
        </p:txBody>
      </p:sp>
      <p:sp>
        <p:nvSpPr>
          <p:cNvPr id="13" name="TextBox 13"/>
          <p:cNvSpPr txBox="1"/>
          <p:nvPr/>
        </p:nvSpPr>
        <p:spPr>
          <a:xfrm>
            <a:off x="1323768" y="3962506"/>
            <a:ext cx="8280609" cy="2314363"/>
          </a:xfrm>
          <a:prstGeom prst="rect">
            <a:avLst/>
          </a:prstGeom>
        </p:spPr>
        <p:txBody>
          <a:bodyPr lIns="0" tIns="0" rIns="0" bIns="0" rtlCol="0" anchor="t">
            <a:spAutoFit/>
          </a:bodyPr>
          <a:lstStyle/>
          <a:p>
            <a:pPr algn="just">
              <a:lnSpc>
                <a:spcPts val="3686"/>
              </a:lnSpc>
            </a:pPr>
            <a:r>
              <a:rPr lang="en-US" sz="2633">
                <a:solidFill>
                  <a:srgbClr val="394A54"/>
                </a:solidFill>
                <a:latin typeface="Source Sans Pro"/>
                <a:ea typeface="Source Sans Pro"/>
                <a:cs typeface="Source Sans Pro"/>
                <a:sym typeface="Source Sans Pro"/>
              </a:rPr>
              <a:t>We must develop habits of critical thinking, transparency-seeking, healthy scepticism, and curiosity. ​</a:t>
            </a:r>
          </a:p>
          <a:p>
            <a:pPr algn="just">
              <a:lnSpc>
                <a:spcPts val="3686"/>
              </a:lnSpc>
            </a:pPr>
            <a:endParaRPr lang="en-US" sz="2633">
              <a:solidFill>
                <a:srgbClr val="394A54"/>
              </a:solidFill>
              <a:latin typeface="Source Sans Pro"/>
              <a:ea typeface="Source Sans Pro"/>
              <a:cs typeface="Source Sans Pro"/>
              <a:sym typeface="Source Sans Pro"/>
            </a:endParaRPr>
          </a:p>
          <a:p>
            <a:pPr algn="just">
              <a:lnSpc>
                <a:spcPts val="3686"/>
              </a:lnSpc>
            </a:pPr>
            <a:r>
              <a:rPr lang="en-US" sz="2633">
                <a:solidFill>
                  <a:srgbClr val="394A54"/>
                </a:solidFill>
                <a:latin typeface="Source Sans Pro"/>
                <a:ea typeface="Source Sans Pro"/>
                <a:cs typeface="Source Sans Pro"/>
                <a:sym typeface="Source Sans Pro"/>
              </a:rPr>
              <a:t>And, when we are not sure about who we should trust, we must act like investigators.​</a:t>
            </a:r>
          </a:p>
        </p:txBody>
      </p:sp>
      <p:sp>
        <p:nvSpPr>
          <p:cNvPr id="14" name="TextBox 14"/>
          <p:cNvSpPr txBox="1"/>
          <p:nvPr/>
        </p:nvSpPr>
        <p:spPr>
          <a:xfrm>
            <a:off x="14796823" y="6954234"/>
            <a:ext cx="2647987" cy="447463"/>
          </a:xfrm>
          <a:prstGeom prst="rect">
            <a:avLst/>
          </a:prstGeom>
        </p:spPr>
        <p:txBody>
          <a:bodyPr lIns="0" tIns="0" rIns="0" bIns="0" rtlCol="0" anchor="t">
            <a:spAutoFit/>
          </a:bodyPr>
          <a:lstStyle/>
          <a:p>
            <a:pPr algn="just">
              <a:lnSpc>
                <a:spcPts val="3686"/>
              </a:lnSpc>
            </a:pPr>
            <a:r>
              <a:rPr lang="en-US" sz="2633" b="1">
                <a:solidFill>
                  <a:srgbClr val="394A54"/>
                </a:solidFill>
                <a:latin typeface="Source Sans Pro Bold"/>
                <a:ea typeface="Source Sans Pro Bold"/>
                <a:cs typeface="Source Sans Pro Bold"/>
                <a:sym typeface="Source Sans Pro Bold"/>
              </a:rPr>
              <a:t>by Mike Caulfield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7ED957">
                <a:alpha val="24706"/>
              </a:srgbClr>
            </a:solidFill>
          </p:spPr>
          <p:txBody>
            <a:bodyPr/>
            <a:lstStyle/>
            <a:p>
              <a:endParaRPr lang="en-BE"/>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BE"/>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7ED957">
                  <a:alpha val="24706"/>
                </a:srgbClr>
              </a:solidFill>
              <a:prstDash val="solid"/>
              <a:miter/>
            </a:ln>
          </p:spPr>
          <p:txBody>
            <a:bodyPr/>
            <a:lstStyle/>
            <a:p>
              <a:endParaRPr lang="en-BE"/>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5560798" cy="738552"/>
          </a:xfrm>
          <a:prstGeom prst="rect">
            <a:avLst/>
          </a:prstGeom>
        </p:spPr>
        <p:txBody>
          <a:bodyPr lIns="0" tIns="0" rIns="0" bIns="0" rtlCol="0" anchor="t">
            <a:spAutoFit/>
          </a:bodyPr>
          <a:lstStyle/>
          <a:p>
            <a:pPr algn="l">
              <a:lnSpc>
                <a:spcPts val="6017"/>
              </a:lnSpc>
            </a:pPr>
            <a:r>
              <a:rPr lang="en-US" sz="4298" b="1" i="1" u="sng">
                <a:solidFill>
                  <a:srgbClr val="6BC744"/>
                </a:solidFill>
                <a:latin typeface="Source Sans Pro Bold Italics"/>
                <a:ea typeface="Source Sans Pro Bold Italics"/>
                <a:cs typeface="Source Sans Pro Bold Italics"/>
                <a:sym typeface="Source Sans Pro Bold Italics"/>
              </a:rPr>
              <a:t>Practical Activity​</a:t>
            </a:r>
          </a:p>
        </p:txBody>
      </p:sp>
      <p:sp>
        <p:nvSpPr>
          <p:cNvPr id="12" name="TextBox 12"/>
          <p:cNvSpPr txBox="1"/>
          <p:nvPr/>
        </p:nvSpPr>
        <p:spPr>
          <a:xfrm>
            <a:off x="1323768" y="2361309"/>
            <a:ext cx="15625584" cy="5006764"/>
          </a:xfrm>
          <a:prstGeom prst="rect">
            <a:avLst/>
          </a:prstGeom>
        </p:spPr>
        <p:txBody>
          <a:bodyPr lIns="0" tIns="0" rIns="0" bIns="0" rtlCol="0" anchor="t">
            <a:spAutoFit/>
          </a:bodyPr>
          <a:lstStyle/>
          <a:p>
            <a:pPr algn="just">
              <a:lnSpc>
                <a:spcPts val="5086"/>
              </a:lnSpc>
            </a:pPr>
            <a:r>
              <a:rPr lang="en-US" sz="3633" b="1">
                <a:solidFill>
                  <a:srgbClr val="394A54"/>
                </a:solidFill>
                <a:latin typeface="Source Sans Pro Bold"/>
                <a:ea typeface="Source Sans Pro Bold"/>
                <a:cs typeface="Source Sans Pro Bold"/>
                <a:sym typeface="Source Sans Pro Bold"/>
              </a:rPr>
              <a:t>Designing a media literacy initiative for democratic resilience​</a:t>
            </a:r>
          </a:p>
          <a:p>
            <a:pPr algn="just">
              <a:lnSpc>
                <a:spcPts val="5086"/>
              </a:lnSpc>
            </a:pPr>
            <a:endParaRPr lang="en-US" sz="3633" b="1">
              <a:solidFill>
                <a:srgbClr val="394A54"/>
              </a:solidFill>
              <a:latin typeface="Source Sans Pro Bold"/>
              <a:ea typeface="Source Sans Pro Bold"/>
              <a:cs typeface="Source Sans Pro Bold"/>
              <a:sym typeface="Source Sans Pro Bold"/>
            </a:endParaRPr>
          </a:p>
          <a:p>
            <a:pPr algn="just">
              <a:lnSpc>
                <a:spcPts val="3686"/>
              </a:lnSpc>
            </a:pPr>
            <a:r>
              <a:rPr lang="en-US" sz="2633">
                <a:solidFill>
                  <a:srgbClr val="394A54"/>
                </a:solidFill>
                <a:latin typeface="Source Sans Pro"/>
                <a:ea typeface="Source Sans Pro"/>
                <a:cs typeface="Source Sans Pro"/>
                <a:sym typeface="Source Sans Pro"/>
              </a:rPr>
              <a:t>​You will design either:​</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A media literacy educational activity targeting a specific audience​</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OR​</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A policy proposal aimed at strengthening media literacy to counter disinformation and support democratic processes.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7ED957">
                <a:alpha val="24706"/>
              </a:srgbClr>
            </a:solidFill>
          </p:spPr>
          <p:txBody>
            <a:bodyPr/>
            <a:lstStyle/>
            <a:p>
              <a:endParaRPr lang="en-BE"/>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BE"/>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7ED957">
                  <a:alpha val="24706"/>
                </a:srgbClr>
              </a:solidFill>
              <a:prstDash val="solid"/>
              <a:miter/>
            </a:ln>
          </p:spPr>
          <p:txBody>
            <a:bodyPr/>
            <a:lstStyle/>
            <a:p>
              <a:endParaRPr lang="en-BE"/>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5560798" cy="738552"/>
          </a:xfrm>
          <a:prstGeom prst="rect">
            <a:avLst/>
          </a:prstGeom>
        </p:spPr>
        <p:txBody>
          <a:bodyPr lIns="0" tIns="0" rIns="0" bIns="0" rtlCol="0" anchor="t">
            <a:spAutoFit/>
          </a:bodyPr>
          <a:lstStyle/>
          <a:p>
            <a:pPr algn="l">
              <a:lnSpc>
                <a:spcPts val="6017"/>
              </a:lnSpc>
            </a:pPr>
            <a:r>
              <a:rPr lang="en-US" sz="4298" b="1" i="1" u="sng">
                <a:solidFill>
                  <a:srgbClr val="6BC744"/>
                </a:solidFill>
                <a:latin typeface="Source Sans Pro Bold Italics"/>
                <a:ea typeface="Source Sans Pro Bold Italics"/>
                <a:cs typeface="Source Sans Pro Bold Italics"/>
                <a:sym typeface="Source Sans Pro Bold Italics"/>
              </a:rPr>
              <a:t>Practical Activity​</a:t>
            </a:r>
          </a:p>
        </p:txBody>
      </p:sp>
      <p:sp>
        <p:nvSpPr>
          <p:cNvPr id="12" name="TextBox 12"/>
          <p:cNvSpPr txBox="1"/>
          <p:nvPr/>
        </p:nvSpPr>
        <p:spPr>
          <a:xfrm>
            <a:off x="1323768" y="2361309"/>
            <a:ext cx="15625584" cy="1739689"/>
          </a:xfrm>
          <a:prstGeom prst="rect">
            <a:avLst/>
          </a:prstGeom>
        </p:spPr>
        <p:txBody>
          <a:bodyPr lIns="0" tIns="0" rIns="0" bIns="0" rtlCol="0" anchor="t">
            <a:spAutoFit/>
          </a:bodyPr>
          <a:lstStyle/>
          <a:p>
            <a:pPr algn="just">
              <a:lnSpc>
                <a:spcPts val="5086"/>
              </a:lnSpc>
            </a:pPr>
            <a:r>
              <a:rPr lang="en-US" sz="3633" b="1">
                <a:solidFill>
                  <a:srgbClr val="394A54"/>
                </a:solidFill>
                <a:latin typeface="Source Sans Pro Bold"/>
                <a:ea typeface="Source Sans Pro Bold"/>
                <a:cs typeface="Source Sans Pro Bold"/>
                <a:sym typeface="Source Sans Pro Bold"/>
              </a:rPr>
              <a:t>Source Comparison:</a:t>
            </a:r>
          </a:p>
          <a:p>
            <a:pPr algn="just">
              <a:lnSpc>
                <a:spcPts val="5086"/>
              </a:lnSpc>
            </a:pPr>
            <a:endParaRPr lang="en-US" sz="3633" b="1">
              <a:solidFill>
                <a:srgbClr val="394A54"/>
              </a:solidFill>
              <a:latin typeface="Source Sans Pro Bold"/>
              <a:ea typeface="Source Sans Pro Bold"/>
              <a:cs typeface="Source Sans Pro Bold"/>
              <a:sym typeface="Source Sans Pro Bold"/>
            </a:endParaRPr>
          </a:p>
          <a:p>
            <a:pPr algn="just">
              <a:lnSpc>
                <a:spcPts val="3686"/>
              </a:lnSpc>
            </a:pPr>
            <a:r>
              <a:rPr lang="en-US" sz="2633">
                <a:solidFill>
                  <a:srgbClr val="394A54"/>
                </a:solidFill>
                <a:latin typeface="Source Sans Pro"/>
                <a:ea typeface="Source Sans Pro"/>
                <a:cs typeface="Source Sans Pro"/>
                <a:sym typeface="Source Sans Pro"/>
              </a:rPr>
              <a:t>​Which source would you trust most - and why?​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028700" y="1028700"/>
            <a:ext cx="16230600" cy="8229600"/>
          </a:xfrm>
          <a:custGeom>
            <a:avLst/>
            <a:gdLst/>
            <a:ahLst/>
            <a:cxnLst/>
            <a:rect l="l" t="t" r="r" b="b"/>
            <a:pathLst>
              <a:path w="16230600" h="8229600">
                <a:moveTo>
                  <a:pt x="0" y="0"/>
                </a:moveTo>
                <a:lnTo>
                  <a:pt x="16230600" y="0"/>
                </a:lnTo>
                <a:lnTo>
                  <a:pt x="16230600" y="8229600"/>
                </a:lnTo>
                <a:lnTo>
                  <a:pt x="0" y="8229600"/>
                </a:lnTo>
                <a:lnTo>
                  <a:pt x="0" y="0"/>
                </a:lnTo>
                <a:close/>
              </a:path>
            </a:pathLst>
          </a:custGeom>
          <a:blipFill>
            <a:blip r:embed="rId2"/>
            <a:stretch>
              <a:fillRect t="-107405" b="-88058"/>
            </a:stretch>
          </a:blipFill>
        </p:spPr>
        <p:txBody>
          <a:bodyPr/>
          <a:lstStyle/>
          <a:p>
            <a:endParaRPr lang="en-BE"/>
          </a:p>
        </p:txBody>
      </p:sp>
      <p:grpSp>
        <p:nvGrpSpPr>
          <p:cNvPr id="3" name="Group 3"/>
          <p:cNvGrpSpPr/>
          <p:nvPr/>
        </p:nvGrpSpPr>
        <p:grpSpPr>
          <a:xfrm>
            <a:off x="9144000" y="0"/>
            <a:ext cx="9144000" cy="10287000"/>
            <a:chOff x="0" y="0"/>
            <a:chExt cx="3549180" cy="3992828"/>
          </a:xfrm>
        </p:grpSpPr>
        <p:sp>
          <p:nvSpPr>
            <p:cNvPr id="4" name="Freeform 4"/>
            <p:cNvSpPr/>
            <p:nvPr/>
          </p:nvSpPr>
          <p:spPr>
            <a:xfrm>
              <a:off x="0" y="0"/>
              <a:ext cx="3549180" cy="3992828"/>
            </a:xfrm>
            <a:custGeom>
              <a:avLst/>
              <a:gdLst/>
              <a:ahLst/>
              <a:cxnLst/>
              <a:rect l="l" t="t" r="r" b="b"/>
              <a:pathLst>
                <a:path w="3549180" h="3992828">
                  <a:moveTo>
                    <a:pt x="0" y="0"/>
                  </a:moveTo>
                  <a:lnTo>
                    <a:pt x="3549180" y="0"/>
                  </a:lnTo>
                  <a:lnTo>
                    <a:pt x="3549180" y="3992828"/>
                  </a:lnTo>
                  <a:lnTo>
                    <a:pt x="0" y="3992828"/>
                  </a:lnTo>
                  <a:close/>
                </a:path>
              </a:pathLst>
            </a:custGeom>
            <a:solidFill>
              <a:srgbClr val="006794"/>
            </a:solidFill>
          </p:spPr>
          <p:txBody>
            <a:bodyPr/>
            <a:lstStyle/>
            <a:p>
              <a:endParaRPr lang="en-BE"/>
            </a:p>
          </p:txBody>
        </p:sp>
        <p:sp>
          <p:nvSpPr>
            <p:cNvPr id="5" name="TextBox 5"/>
            <p:cNvSpPr txBox="1"/>
            <p:nvPr/>
          </p:nvSpPr>
          <p:spPr>
            <a:xfrm>
              <a:off x="0" y="-38100"/>
              <a:ext cx="3549180" cy="4030928"/>
            </a:xfrm>
            <a:prstGeom prst="rect">
              <a:avLst/>
            </a:prstGeom>
          </p:spPr>
          <p:txBody>
            <a:bodyPr lIns="46904" tIns="46904" rIns="46904" bIns="46904" rtlCol="0" anchor="ctr"/>
            <a:lstStyle/>
            <a:p>
              <a:pPr algn="ctr">
                <a:lnSpc>
                  <a:spcPts val="1809"/>
                </a:lnSpc>
                <a:spcBef>
                  <a:spcPct val="0"/>
                </a:spcBef>
              </a:pPr>
              <a:endParaRPr/>
            </a:p>
          </p:txBody>
        </p:sp>
      </p:grpSp>
      <p:sp>
        <p:nvSpPr>
          <p:cNvPr id="6" name="TextBox 6"/>
          <p:cNvSpPr txBox="1"/>
          <p:nvPr/>
        </p:nvSpPr>
        <p:spPr>
          <a:xfrm>
            <a:off x="9746667" y="1332569"/>
            <a:ext cx="3710603" cy="641618"/>
          </a:xfrm>
          <a:prstGeom prst="rect">
            <a:avLst/>
          </a:prstGeom>
        </p:spPr>
        <p:txBody>
          <a:bodyPr lIns="0" tIns="0" rIns="0" bIns="0" rtlCol="0" anchor="t">
            <a:spAutoFit/>
          </a:bodyPr>
          <a:lstStyle/>
          <a:p>
            <a:pPr algn="l">
              <a:lnSpc>
                <a:spcPts val="5242"/>
              </a:lnSpc>
            </a:pPr>
            <a:r>
              <a:rPr lang="en-US" sz="3744" b="1">
                <a:solidFill>
                  <a:srgbClr val="FFFFFF"/>
                </a:solidFill>
                <a:latin typeface="Source Sans Pro Bold"/>
                <a:ea typeface="Source Sans Pro Bold"/>
                <a:cs typeface="Source Sans Pro Bold"/>
                <a:sym typeface="Source Sans Pro Bold"/>
              </a:rPr>
              <a:t>About RECLAIM</a:t>
            </a:r>
          </a:p>
        </p:txBody>
      </p:sp>
      <p:sp>
        <p:nvSpPr>
          <p:cNvPr id="7" name="TextBox 7"/>
          <p:cNvSpPr txBox="1"/>
          <p:nvPr/>
        </p:nvSpPr>
        <p:spPr>
          <a:xfrm>
            <a:off x="9746667" y="2332275"/>
            <a:ext cx="7938667" cy="2074672"/>
          </a:xfrm>
          <a:prstGeom prst="rect">
            <a:avLst/>
          </a:prstGeom>
        </p:spPr>
        <p:txBody>
          <a:bodyPr lIns="0" tIns="0" rIns="0" bIns="0" rtlCol="0" anchor="t">
            <a:spAutoFit/>
          </a:bodyPr>
          <a:lstStyle/>
          <a:p>
            <a:pPr algn="just">
              <a:lnSpc>
                <a:spcPts val="2353"/>
              </a:lnSpc>
            </a:pPr>
            <a:r>
              <a:rPr lang="en-US" sz="2199">
                <a:solidFill>
                  <a:srgbClr val="FFFFFF"/>
                </a:solidFill>
                <a:latin typeface="Source Sans Pro"/>
                <a:ea typeface="Source Sans Pro"/>
                <a:cs typeface="Source Sans Pro"/>
                <a:sym typeface="Source Sans Pro"/>
              </a:rPr>
              <a:t>RECLAIM (Reclaiming Liberal Democracy in the Post-Factual Age) is a Horizon Europe project on Reclaiming Liberal Democracy in a Post-Truth era. In recent years there has been a rise in what the experts call “post truth politics”, which manipulates facts and emotions. The project tries to understand how this phenomenon is affecting the future of democracy in Europe, and more importantly, what we can do about it.</a:t>
            </a:r>
          </a:p>
        </p:txBody>
      </p:sp>
      <p:sp>
        <p:nvSpPr>
          <p:cNvPr id="8" name="TextBox 8"/>
          <p:cNvSpPr txBox="1"/>
          <p:nvPr/>
        </p:nvSpPr>
        <p:spPr>
          <a:xfrm>
            <a:off x="9746667" y="4664122"/>
            <a:ext cx="2925101" cy="641618"/>
          </a:xfrm>
          <a:prstGeom prst="rect">
            <a:avLst/>
          </a:prstGeom>
        </p:spPr>
        <p:txBody>
          <a:bodyPr lIns="0" tIns="0" rIns="0" bIns="0" rtlCol="0" anchor="t">
            <a:spAutoFit/>
          </a:bodyPr>
          <a:lstStyle/>
          <a:p>
            <a:pPr algn="l">
              <a:lnSpc>
                <a:spcPts val="5242"/>
              </a:lnSpc>
            </a:pPr>
            <a:r>
              <a:rPr lang="en-US" sz="3744" b="1">
                <a:solidFill>
                  <a:srgbClr val="FFFFFF"/>
                </a:solidFill>
                <a:latin typeface="Source Sans Pro Bold"/>
                <a:ea typeface="Source Sans Pro Bold"/>
                <a:cs typeface="Source Sans Pro Bold"/>
                <a:sym typeface="Source Sans Pro Bold"/>
              </a:rPr>
              <a:t>About TEPSA</a:t>
            </a:r>
          </a:p>
        </p:txBody>
      </p:sp>
      <p:sp>
        <p:nvSpPr>
          <p:cNvPr id="9" name="TextBox 9"/>
          <p:cNvSpPr txBox="1"/>
          <p:nvPr/>
        </p:nvSpPr>
        <p:spPr>
          <a:xfrm>
            <a:off x="9746667" y="5599350"/>
            <a:ext cx="7938667" cy="3255772"/>
          </a:xfrm>
          <a:prstGeom prst="rect">
            <a:avLst/>
          </a:prstGeom>
        </p:spPr>
        <p:txBody>
          <a:bodyPr lIns="0" tIns="0" rIns="0" bIns="0" rtlCol="0" anchor="t">
            <a:spAutoFit/>
          </a:bodyPr>
          <a:lstStyle/>
          <a:p>
            <a:pPr algn="just">
              <a:lnSpc>
                <a:spcPts val="2353"/>
              </a:lnSpc>
            </a:pPr>
            <a:r>
              <a:rPr lang="en-US" sz="2199">
                <a:solidFill>
                  <a:srgbClr val="FFFFFF"/>
                </a:solidFill>
                <a:latin typeface="Source Sans Pro"/>
                <a:ea typeface="Source Sans Pro"/>
                <a:cs typeface="Source Sans Pro"/>
                <a:sym typeface="Source Sans Pro"/>
              </a:rPr>
              <a:t>The Trans European Policy Studies Association (TEPSA) was established in 1974 as the first transnational research network in the field of EU affairs. It comprises leading research institutes throughout Europe, with an office in Brussels. Its aim is to provide high-quality research on European integration to stimulate discussion on policies and political options for Europe. This is achieved by the interaction between the European and national institutions as well as the academic and research community. TEPSA is active on a wide range of research topics, focusing on differentiated integration, the EU's external relations, democratic participation and citizens' engagement.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7ED957">
                <a:alpha val="24706"/>
              </a:srgbClr>
            </a:solidFill>
          </p:spPr>
          <p:txBody>
            <a:bodyPr/>
            <a:lstStyle/>
            <a:p>
              <a:endParaRPr lang="en-BE"/>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BE"/>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7ED957">
                  <a:alpha val="24706"/>
                </a:srgbClr>
              </a:solidFill>
              <a:prstDash val="solid"/>
              <a:miter/>
            </a:ln>
          </p:spPr>
          <p:txBody>
            <a:bodyPr/>
            <a:lstStyle/>
            <a:p>
              <a:endParaRPr lang="en-BE"/>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699091" y="2340250"/>
            <a:ext cx="6593321" cy="3127716"/>
          </a:xfrm>
          <a:custGeom>
            <a:avLst/>
            <a:gdLst/>
            <a:ahLst/>
            <a:cxnLst/>
            <a:rect l="l" t="t" r="r" b="b"/>
            <a:pathLst>
              <a:path w="6593321" h="3127716">
                <a:moveTo>
                  <a:pt x="0" y="0"/>
                </a:moveTo>
                <a:lnTo>
                  <a:pt x="6593320" y="0"/>
                </a:lnTo>
                <a:lnTo>
                  <a:pt x="6593320" y="3127716"/>
                </a:lnTo>
                <a:lnTo>
                  <a:pt x="0" y="3127716"/>
                </a:lnTo>
                <a:lnTo>
                  <a:pt x="0" y="0"/>
                </a:lnTo>
                <a:close/>
              </a:path>
            </a:pathLst>
          </a:custGeom>
          <a:blipFill>
            <a:blip r:embed="rId2"/>
            <a:stretch>
              <a:fillRect l="-2058" t="-4701" r="-3431" b="-8317"/>
            </a:stretch>
          </a:blipFill>
        </p:spPr>
        <p:txBody>
          <a:bodyPr/>
          <a:lstStyle/>
          <a:p>
            <a:endParaRPr lang="en-BE"/>
          </a:p>
        </p:txBody>
      </p:sp>
      <p:sp>
        <p:nvSpPr>
          <p:cNvPr id="12" name="Freeform 12"/>
          <p:cNvSpPr/>
          <p:nvPr/>
        </p:nvSpPr>
        <p:spPr>
          <a:xfrm>
            <a:off x="8683231" y="3444700"/>
            <a:ext cx="8510683" cy="2611632"/>
          </a:xfrm>
          <a:custGeom>
            <a:avLst/>
            <a:gdLst/>
            <a:ahLst/>
            <a:cxnLst/>
            <a:rect l="l" t="t" r="r" b="b"/>
            <a:pathLst>
              <a:path w="8510683" h="2611632">
                <a:moveTo>
                  <a:pt x="0" y="0"/>
                </a:moveTo>
                <a:lnTo>
                  <a:pt x="8510683" y="0"/>
                </a:lnTo>
                <a:lnTo>
                  <a:pt x="8510683" y="2611632"/>
                </a:lnTo>
                <a:lnTo>
                  <a:pt x="0" y="2611632"/>
                </a:lnTo>
                <a:lnTo>
                  <a:pt x="0" y="0"/>
                </a:lnTo>
                <a:close/>
              </a:path>
            </a:pathLst>
          </a:custGeom>
          <a:blipFill>
            <a:blip r:embed="rId3"/>
            <a:stretch>
              <a:fillRect l="-1544" t="-5808" r="-2376" b="-8131"/>
            </a:stretch>
          </a:blipFill>
        </p:spPr>
        <p:txBody>
          <a:bodyPr/>
          <a:lstStyle/>
          <a:p>
            <a:endParaRPr lang="en-BE"/>
          </a:p>
        </p:txBody>
      </p:sp>
      <p:sp>
        <p:nvSpPr>
          <p:cNvPr id="13" name="Freeform 13"/>
          <p:cNvSpPr/>
          <p:nvPr/>
        </p:nvSpPr>
        <p:spPr>
          <a:xfrm>
            <a:off x="2297210" y="5763241"/>
            <a:ext cx="6159262" cy="2881094"/>
          </a:xfrm>
          <a:custGeom>
            <a:avLst/>
            <a:gdLst/>
            <a:ahLst/>
            <a:cxnLst/>
            <a:rect l="l" t="t" r="r" b="b"/>
            <a:pathLst>
              <a:path w="6159262" h="2881094">
                <a:moveTo>
                  <a:pt x="0" y="0"/>
                </a:moveTo>
                <a:lnTo>
                  <a:pt x="6159261" y="0"/>
                </a:lnTo>
                <a:lnTo>
                  <a:pt x="6159261" y="2881094"/>
                </a:lnTo>
                <a:lnTo>
                  <a:pt x="0" y="2881094"/>
                </a:lnTo>
                <a:lnTo>
                  <a:pt x="0" y="0"/>
                </a:lnTo>
                <a:close/>
              </a:path>
            </a:pathLst>
          </a:custGeom>
          <a:blipFill>
            <a:blip r:embed="rId4"/>
            <a:stretch>
              <a:fillRect l="-2116" t="-6051" r="-3291" b="-10590"/>
            </a:stretch>
          </a:blipFill>
        </p:spPr>
        <p:txBody>
          <a:bodyPr/>
          <a:lstStyle/>
          <a:p>
            <a:endParaRPr lang="en-BE"/>
          </a:p>
        </p:txBody>
      </p:sp>
      <p:sp>
        <p:nvSpPr>
          <p:cNvPr id="14" name="Freeform 14"/>
          <p:cNvSpPr/>
          <p:nvPr/>
        </p:nvSpPr>
        <p:spPr>
          <a:xfrm>
            <a:off x="9618229" y="6405924"/>
            <a:ext cx="6640688" cy="3199379"/>
          </a:xfrm>
          <a:custGeom>
            <a:avLst/>
            <a:gdLst/>
            <a:ahLst/>
            <a:cxnLst/>
            <a:rect l="l" t="t" r="r" b="b"/>
            <a:pathLst>
              <a:path w="6640688" h="3199379">
                <a:moveTo>
                  <a:pt x="0" y="0"/>
                </a:moveTo>
                <a:lnTo>
                  <a:pt x="6640688" y="0"/>
                </a:lnTo>
                <a:lnTo>
                  <a:pt x="6640688" y="3199379"/>
                </a:lnTo>
                <a:lnTo>
                  <a:pt x="0" y="3199379"/>
                </a:lnTo>
                <a:lnTo>
                  <a:pt x="0" y="0"/>
                </a:lnTo>
                <a:close/>
              </a:path>
            </a:pathLst>
          </a:custGeom>
          <a:blipFill>
            <a:blip r:embed="rId5"/>
            <a:stretch>
              <a:fillRect l="-2758" t="-5009" r="-3792" b="-6440"/>
            </a:stretch>
          </a:blipFill>
        </p:spPr>
        <p:txBody>
          <a:bodyPr/>
          <a:lstStyle/>
          <a:p>
            <a:endParaRPr lang="en-BE"/>
          </a:p>
        </p:txBody>
      </p:sp>
      <p:sp>
        <p:nvSpPr>
          <p:cNvPr id="15" name="TextBox 15"/>
          <p:cNvSpPr txBox="1"/>
          <p:nvPr/>
        </p:nvSpPr>
        <p:spPr>
          <a:xfrm>
            <a:off x="1323768" y="1306448"/>
            <a:ext cx="15560798" cy="738552"/>
          </a:xfrm>
          <a:prstGeom prst="rect">
            <a:avLst/>
          </a:prstGeom>
        </p:spPr>
        <p:txBody>
          <a:bodyPr lIns="0" tIns="0" rIns="0" bIns="0" rtlCol="0" anchor="t">
            <a:spAutoFit/>
          </a:bodyPr>
          <a:lstStyle/>
          <a:p>
            <a:pPr algn="l">
              <a:lnSpc>
                <a:spcPts val="6017"/>
              </a:lnSpc>
            </a:pPr>
            <a:r>
              <a:rPr lang="en-US" sz="4298" b="1" i="1" u="sng">
                <a:solidFill>
                  <a:srgbClr val="6BC744"/>
                </a:solidFill>
                <a:latin typeface="Source Sans Pro Bold Italics"/>
                <a:ea typeface="Source Sans Pro Bold Italics"/>
                <a:cs typeface="Source Sans Pro Bold Italics"/>
                <a:sym typeface="Source Sans Pro Bold Italics"/>
              </a:rPr>
              <a:t>Why do People Believe in Disinformation and Conspiracy Theories?​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7ED957">
                <a:alpha val="24706"/>
              </a:srgbClr>
            </a:solidFill>
          </p:spPr>
          <p:txBody>
            <a:bodyPr/>
            <a:lstStyle/>
            <a:p>
              <a:endParaRPr lang="en-BE"/>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BE"/>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7ED957">
                  <a:alpha val="24706"/>
                </a:srgbClr>
              </a:solidFill>
              <a:prstDash val="solid"/>
              <a:miter/>
            </a:ln>
          </p:spPr>
          <p:txBody>
            <a:bodyPr/>
            <a:lstStyle/>
            <a:p>
              <a:endParaRPr lang="en-BE"/>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5560798" cy="738552"/>
          </a:xfrm>
          <a:prstGeom prst="rect">
            <a:avLst/>
          </a:prstGeom>
        </p:spPr>
        <p:txBody>
          <a:bodyPr lIns="0" tIns="0" rIns="0" bIns="0" rtlCol="0" anchor="t">
            <a:spAutoFit/>
          </a:bodyPr>
          <a:lstStyle/>
          <a:p>
            <a:pPr algn="l">
              <a:lnSpc>
                <a:spcPts val="6017"/>
              </a:lnSpc>
            </a:pPr>
            <a:r>
              <a:rPr lang="en-US" sz="4298" b="1" i="1" u="sng">
                <a:solidFill>
                  <a:srgbClr val="6BC744"/>
                </a:solidFill>
                <a:latin typeface="Source Sans Pro Bold Italics"/>
                <a:ea typeface="Source Sans Pro Bold Italics"/>
                <a:cs typeface="Source Sans Pro Bold Italics"/>
                <a:sym typeface="Source Sans Pro Bold Italics"/>
              </a:rPr>
              <a:t>Why do People Believe in Disinformation and Conspiracy Theories?​</a:t>
            </a:r>
          </a:p>
        </p:txBody>
      </p:sp>
      <p:sp>
        <p:nvSpPr>
          <p:cNvPr id="12" name="TextBox 12"/>
          <p:cNvSpPr txBox="1"/>
          <p:nvPr/>
        </p:nvSpPr>
        <p:spPr>
          <a:xfrm>
            <a:off x="3027970" y="4195868"/>
            <a:ext cx="12152392" cy="1847638"/>
          </a:xfrm>
          <a:prstGeom prst="rect">
            <a:avLst/>
          </a:prstGeom>
        </p:spPr>
        <p:txBody>
          <a:bodyPr lIns="0" tIns="0" rIns="0" bIns="0" rtlCol="0" anchor="t">
            <a:spAutoFit/>
          </a:bodyPr>
          <a:lstStyle/>
          <a:p>
            <a:pPr algn="just">
              <a:lnSpc>
                <a:spcPts val="3686"/>
              </a:lnSpc>
            </a:pPr>
            <a:r>
              <a:rPr lang="en-US" sz="2633">
                <a:solidFill>
                  <a:srgbClr val="394A54"/>
                </a:solidFill>
                <a:latin typeface="Source Sans Pro"/>
                <a:ea typeface="Source Sans Pro"/>
                <a:cs typeface="Source Sans Pro"/>
                <a:sym typeface="Source Sans Pro"/>
              </a:rPr>
              <a:t>Evidence suggests that the reason why people believe in false and misleading information is completely contextual, dependent on many different factors. ​</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And remember: </a:t>
            </a:r>
            <a:r>
              <a:rPr lang="en-US" sz="2633" b="1">
                <a:solidFill>
                  <a:srgbClr val="FFBD59"/>
                </a:solidFill>
                <a:latin typeface="Source Sans Pro Bold"/>
                <a:ea typeface="Source Sans Pro Bold"/>
                <a:cs typeface="Source Sans Pro Bold"/>
                <a:sym typeface="Source Sans Pro Bold"/>
              </a:rPr>
              <a:t>all of us</a:t>
            </a:r>
            <a:r>
              <a:rPr lang="en-US" sz="2633">
                <a:solidFill>
                  <a:srgbClr val="394A54"/>
                </a:solidFill>
                <a:latin typeface="Source Sans Pro"/>
                <a:ea typeface="Source Sans Pro"/>
                <a:cs typeface="Source Sans Pro"/>
                <a:sym typeface="Source Sans Pro"/>
              </a:rPr>
              <a:t> are susceptible to disinformation.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7ED957">
                <a:alpha val="24706"/>
              </a:srgbClr>
            </a:solidFill>
          </p:spPr>
          <p:txBody>
            <a:bodyPr/>
            <a:lstStyle/>
            <a:p>
              <a:endParaRPr lang="en-BE"/>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BE"/>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7ED957">
                  <a:alpha val="24706"/>
                </a:srgbClr>
              </a:solidFill>
              <a:prstDash val="solid"/>
              <a:miter/>
            </a:ln>
          </p:spPr>
          <p:txBody>
            <a:bodyPr/>
            <a:lstStyle/>
            <a:p>
              <a:endParaRPr lang="en-BE"/>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5560798" cy="738552"/>
          </a:xfrm>
          <a:prstGeom prst="rect">
            <a:avLst/>
          </a:prstGeom>
        </p:spPr>
        <p:txBody>
          <a:bodyPr lIns="0" tIns="0" rIns="0" bIns="0" rtlCol="0" anchor="t">
            <a:spAutoFit/>
          </a:bodyPr>
          <a:lstStyle/>
          <a:p>
            <a:pPr algn="l">
              <a:lnSpc>
                <a:spcPts val="6017"/>
              </a:lnSpc>
            </a:pPr>
            <a:r>
              <a:rPr lang="en-US" sz="4298" b="1" i="1" u="sng">
                <a:solidFill>
                  <a:srgbClr val="6BC744"/>
                </a:solidFill>
                <a:latin typeface="Source Sans Pro Bold Italics"/>
                <a:ea typeface="Source Sans Pro Bold Italics"/>
                <a:cs typeface="Source Sans Pro Bold Italics"/>
                <a:sym typeface="Source Sans Pro Bold Italics"/>
              </a:rPr>
              <a:t>Why do People Believe in Disinformation and Conspiracy Theories?​</a:t>
            </a:r>
          </a:p>
        </p:txBody>
      </p:sp>
      <p:sp>
        <p:nvSpPr>
          <p:cNvPr id="12" name="TextBox 12"/>
          <p:cNvSpPr txBox="1"/>
          <p:nvPr/>
        </p:nvSpPr>
        <p:spPr>
          <a:xfrm>
            <a:off x="4265938" y="3535468"/>
            <a:ext cx="9756124" cy="3139864"/>
          </a:xfrm>
          <a:prstGeom prst="rect">
            <a:avLst/>
          </a:prstGeom>
        </p:spPr>
        <p:txBody>
          <a:bodyPr lIns="0" tIns="0" rIns="0" bIns="0" rtlCol="0" anchor="t">
            <a:spAutoFit/>
          </a:bodyPr>
          <a:lstStyle/>
          <a:p>
            <a:pPr algn="just">
              <a:lnSpc>
                <a:spcPts val="5086"/>
              </a:lnSpc>
            </a:pPr>
            <a:r>
              <a:rPr lang="en-US" sz="3633" b="1">
                <a:solidFill>
                  <a:srgbClr val="FFBD59"/>
                </a:solidFill>
                <a:latin typeface="Source Sans Pro Bold"/>
                <a:ea typeface="Source Sans Pro Bold"/>
                <a:cs typeface="Source Sans Pro Bold"/>
                <a:sym typeface="Source Sans Pro Bold"/>
              </a:rPr>
              <a:t>Attention​</a:t>
            </a:r>
          </a:p>
          <a:p>
            <a:pPr algn="just">
              <a:lnSpc>
                <a:spcPts val="5086"/>
              </a:lnSpc>
            </a:pPr>
            <a:endParaRPr lang="en-US" sz="3633" b="1">
              <a:solidFill>
                <a:srgbClr val="FFBD59"/>
              </a:solidFill>
              <a:latin typeface="Source Sans Pro Bold"/>
              <a:ea typeface="Source Sans Pro Bold"/>
              <a:cs typeface="Source Sans Pro Bold"/>
              <a:sym typeface="Source Sans Pro Bold"/>
            </a:endParaRPr>
          </a:p>
          <a:p>
            <a:pPr algn="just">
              <a:lnSpc>
                <a:spcPts val="3686"/>
              </a:lnSpc>
            </a:pPr>
            <a:r>
              <a:rPr lang="en-US" sz="2633">
                <a:solidFill>
                  <a:srgbClr val="394A54"/>
                </a:solidFill>
                <a:latin typeface="Source Sans Pro"/>
                <a:ea typeface="Source Sans Pro"/>
                <a:cs typeface="Source Sans Pro"/>
                <a:sym typeface="Source Sans Pro"/>
              </a:rPr>
              <a:t>We have seen that attention-grabbing features, such as infinite scroll or sensational headlines, can divert our focus from critical evaluation. Poor attention or focus can lead to superficial information processing, increasing susceptibility to false or misleading information.​​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7ED957">
                <a:alpha val="24706"/>
              </a:srgbClr>
            </a:solidFill>
          </p:spPr>
          <p:txBody>
            <a:bodyPr/>
            <a:lstStyle/>
            <a:p>
              <a:endParaRPr lang="en-BE"/>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BE"/>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7ED957">
                  <a:alpha val="24706"/>
                </a:srgbClr>
              </a:solidFill>
              <a:prstDash val="solid"/>
              <a:miter/>
            </a:ln>
          </p:spPr>
          <p:txBody>
            <a:bodyPr/>
            <a:lstStyle/>
            <a:p>
              <a:endParaRPr lang="en-BE"/>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5560798" cy="738552"/>
          </a:xfrm>
          <a:prstGeom prst="rect">
            <a:avLst/>
          </a:prstGeom>
        </p:spPr>
        <p:txBody>
          <a:bodyPr lIns="0" tIns="0" rIns="0" bIns="0" rtlCol="0" anchor="t">
            <a:spAutoFit/>
          </a:bodyPr>
          <a:lstStyle/>
          <a:p>
            <a:pPr algn="l">
              <a:lnSpc>
                <a:spcPts val="6017"/>
              </a:lnSpc>
            </a:pPr>
            <a:r>
              <a:rPr lang="en-US" sz="4298" b="1" i="1" u="sng">
                <a:solidFill>
                  <a:srgbClr val="6BC744"/>
                </a:solidFill>
                <a:latin typeface="Source Sans Pro Bold Italics"/>
                <a:ea typeface="Source Sans Pro Bold Italics"/>
                <a:cs typeface="Source Sans Pro Bold Italics"/>
                <a:sym typeface="Source Sans Pro Bold Italics"/>
              </a:rPr>
              <a:t>Why do People Believe in Disinformation and Conspiracy Theories?​</a:t>
            </a:r>
          </a:p>
        </p:txBody>
      </p:sp>
      <p:sp>
        <p:nvSpPr>
          <p:cNvPr id="12" name="TextBox 12"/>
          <p:cNvSpPr txBox="1"/>
          <p:nvPr/>
        </p:nvSpPr>
        <p:spPr>
          <a:xfrm>
            <a:off x="4265938" y="3302106"/>
            <a:ext cx="9756124" cy="3606589"/>
          </a:xfrm>
          <a:prstGeom prst="rect">
            <a:avLst/>
          </a:prstGeom>
        </p:spPr>
        <p:txBody>
          <a:bodyPr lIns="0" tIns="0" rIns="0" bIns="0" rtlCol="0" anchor="t">
            <a:spAutoFit/>
          </a:bodyPr>
          <a:lstStyle/>
          <a:p>
            <a:pPr algn="just">
              <a:lnSpc>
                <a:spcPts val="5086"/>
              </a:lnSpc>
            </a:pPr>
            <a:r>
              <a:rPr lang="en-US" sz="3633" b="1">
                <a:solidFill>
                  <a:srgbClr val="FFBD59"/>
                </a:solidFill>
                <a:latin typeface="Source Sans Pro Bold"/>
                <a:ea typeface="Source Sans Pro Bold"/>
                <a:cs typeface="Source Sans Pro Bold"/>
                <a:sym typeface="Source Sans Pro Bold"/>
              </a:rPr>
              <a:t>Cognitive Capacity​</a:t>
            </a:r>
          </a:p>
          <a:p>
            <a:pPr algn="just">
              <a:lnSpc>
                <a:spcPts val="5086"/>
              </a:lnSpc>
            </a:pPr>
            <a:endParaRPr lang="en-US" sz="3633" b="1">
              <a:solidFill>
                <a:srgbClr val="FFBD59"/>
              </a:solidFill>
              <a:latin typeface="Source Sans Pro Bold"/>
              <a:ea typeface="Source Sans Pro Bold"/>
              <a:cs typeface="Source Sans Pro Bold"/>
              <a:sym typeface="Source Sans Pro Bold"/>
            </a:endParaRPr>
          </a:p>
          <a:p>
            <a:pPr algn="just">
              <a:lnSpc>
                <a:spcPts val="3686"/>
              </a:lnSpc>
            </a:pPr>
            <a:r>
              <a:rPr lang="en-US" sz="2633">
                <a:solidFill>
                  <a:srgbClr val="394A54"/>
                </a:solidFill>
                <a:latin typeface="Source Sans Pro"/>
                <a:ea typeface="Source Sans Pro"/>
                <a:cs typeface="Source Sans Pro"/>
                <a:sym typeface="Source Sans Pro"/>
              </a:rPr>
              <a:t>It refers to our ability to process information, reason, and make decisions. Many factors can alter our ability to reason and make decisions, such as fatigue, stress, anxiety etc. These factors can reduce our capacity of analytical thinking, making us more susceptible to false or misleading information.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7ED957">
                <a:alpha val="24706"/>
              </a:srgbClr>
            </a:solidFill>
          </p:spPr>
          <p:txBody>
            <a:bodyPr/>
            <a:lstStyle/>
            <a:p>
              <a:endParaRPr lang="en-BE"/>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BE"/>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7ED957">
                  <a:alpha val="24706"/>
                </a:srgbClr>
              </a:solidFill>
              <a:prstDash val="solid"/>
              <a:miter/>
            </a:ln>
          </p:spPr>
          <p:txBody>
            <a:bodyPr/>
            <a:lstStyle/>
            <a:p>
              <a:endParaRPr lang="en-BE"/>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5560798" cy="738552"/>
          </a:xfrm>
          <a:prstGeom prst="rect">
            <a:avLst/>
          </a:prstGeom>
        </p:spPr>
        <p:txBody>
          <a:bodyPr lIns="0" tIns="0" rIns="0" bIns="0" rtlCol="0" anchor="t">
            <a:spAutoFit/>
          </a:bodyPr>
          <a:lstStyle/>
          <a:p>
            <a:pPr algn="l">
              <a:lnSpc>
                <a:spcPts val="6017"/>
              </a:lnSpc>
            </a:pPr>
            <a:r>
              <a:rPr lang="en-US" sz="4298" b="1" i="1" u="sng">
                <a:solidFill>
                  <a:srgbClr val="6BC744"/>
                </a:solidFill>
                <a:latin typeface="Source Sans Pro Bold Italics"/>
                <a:ea typeface="Source Sans Pro Bold Italics"/>
                <a:cs typeface="Source Sans Pro Bold Italics"/>
                <a:sym typeface="Source Sans Pro Bold Italics"/>
              </a:rPr>
              <a:t>Why do People Believe in Disinformation and Conspiracy Theories?​</a:t>
            </a:r>
          </a:p>
        </p:txBody>
      </p:sp>
      <p:sp>
        <p:nvSpPr>
          <p:cNvPr id="12" name="TextBox 12"/>
          <p:cNvSpPr txBox="1"/>
          <p:nvPr/>
        </p:nvSpPr>
        <p:spPr>
          <a:xfrm>
            <a:off x="4265938" y="3768831"/>
            <a:ext cx="9756124" cy="2673139"/>
          </a:xfrm>
          <a:prstGeom prst="rect">
            <a:avLst/>
          </a:prstGeom>
        </p:spPr>
        <p:txBody>
          <a:bodyPr lIns="0" tIns="0" rIns="0" bIns="0" rtlCol="0" anchor="t">
            <a:spAutoFit/>
          </a:bodyPr>
          <a:lstStyle/>
          <a:p>
            <a:pPr algn="just">
              <a:lnSpc>
                <a:spcPts val="5086"/>
              </a:lnSpc>
            </a:pPr>
            <a:r>
              <a:rPr lang="en-US" sz="3633" b="1">
                <a:solidFill>
                  <a:srgbClr val="FFBD59"/>
                </a:solidFill>
                <a:latin typeface="Source Sans Pro Bold"/>
                <a:ea typeface="Source Sans Pro Bold"/>
                <a:cs typeface="Source Sans Pro Bold"/>
                <a:sym typeface="Source Sans Pro Bold"/>
              </a:rPr>
              <a:t>Knowledge Repertoire​</a:t>
            </a:r>
          </a:p>
          <a:p>
            <a:pPr algn="just">
              <a:lnSpc>
                <a:spcPts val="5086"/>
              </a:lnSpc>
            </a:pPr>
            <a:endParaRPr lang="en-US" sz="3633" b="1">
              <a:solidFill>
                <a:srgbClr val="FFBD59"/>
              </a:solidFill>
              <a:latin typeface="Source Sans Pro Bold"/>
              <a:ea typeface="Source Sans Pro Bold"/>
              <a:cs typeface="Source Sans Pro Bold"/>
              <a:sym typeface="Source Sans Pro Bold"/>
            </a:endParaRPr>
          </a:p>
          <a:p>
            <a:pPr algn="just">
              <a:lnSpc>
                <a:spcPts val="3686"/>
              </a:lnSpc>
            </a:pPr>
            <a:r>
              <a:rPr lang="en-US" sz="2633">
                <a:solidFill>
                  <a:srgbClr val="394A54"/>
                </a:solidFill>
                <a:latin typeface="Source Sans Pro"/>
                <a:ea typeface="Source Sans Pro"/>
                <a:cs typeface="Source Sans Pro"/>
                <a:sym typeface="Source Sans Pro"/>
              </a:rPr>
              <a:t>This refers to the amount of information and understanding we have about a given subject. Lack of accurate knowledge can make us more vulnerable to accepting false or misleading information.​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7ED957">
                <a:alpha val="24706"/>
              </a:srgbClr>
            </a:solidFill>
          </p:spPr>
          <p:txBody>
            <a:bodyPr/>
            <a:lstStyle/>
            <a:p>
              <a:endParaRPr lang="en-BE"/>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BE"/>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7ED957">
                  <a:alpha val="24706"/>
                </a:srgbClr>
              </a:solidFill>
              <a:prstDash val="solid"/>
              <a:miter/>
            </a:ln>
          </p:spPr>
          <p:txBody>
            <a:bodyPr/>
            <a:lstStyle/>
            <a:p>
              <a:endParaRPr lang="en-BE"/>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15560798" cy="738552"/>
          </a:xfrm>
          <a:prstGeom prst="rect">
            <a:avLst/>
          </a:prstGeom>
        </p:spPr>
        <p:txBody>
          <a:bodyPr lIns="0" tIns="0" rIns="0" bIns="0" rtlCol="0" anchor="t">
            <a:spAutoFit/>
          </a:bodyPr>
          <a:lstStyle/>
          <a:p>
            <a:pPr algn="l">
              <a:lnSpc>
                <a:spcPts val="6017"/>
              </a:lnSpc>
            </a:pPr>
            <a:r>
              <a:rPr lang="en-US" sz="4298" b="1" i="1" u="sng">
                <a:solidFill>
                  <a:srgbClr val="6BC744"/>
                </a:solidFill>
                <a:latin typeface="Source Sans Pro Bold Italics"/>
                <a:ea typeface="Source Sans Pro Bold Italics"/>
                <a:cs typeface="Source Sans Pro Bold Italics"/>
                <a:sym typeface="Source Sans Pro Bold Italics"/>
              </a:rPr>
              <a:t>Why do People Believe in Disinformation and Conspiracy Theories?​</a:t>
            </a:r>
          </a:p>
        </p:txBody>
      </p:sp>
      <p:sp>
        <p:nvSpPr>
          <p:cNvPr id="12" name="TextBox 12"/>
          <p:cNvSpPr txBox="1"/>
          <p:nvPr/>
        </p:nvSpPr>
        <p:spPr>
          <a:xfrm>
            <a:off x="4265938" y="3535468"/>
            <a:ext cx="9756124" cy="3139864"/>
          </a:xfrm>
          <a:prstGeom prst="rect">
            <a:avLst/>
          </a:prstGeom>
        </p:spPr>
        <p:txBody>
          <a:bodyPr lIns="0" tIns="0" rIns="0" bIns="0" rtlCol="0" anchor="t">
            <a:spAutoFit/>
          </a:bodyPr>
          <a:lstStyle/>
          <a:p>
            <a:pPr algn="just">
              <a:lnSpc>
                <a:spcPts val="5086"/>
              </a:lnSpc>
            </a:pPr>
            <a:r>
              <a:rPr lang="en-US" sz="3633" b="1">
                <a:solidFill>
                  <a:srgbClr val="FFBD59"/>
                </a:solidFill>
                <a:latin typeface="Source Sans Pro Bold"/>
                <a:ea typeface="Source Sans Pro Bold"/>
                <a:cs typeface="Source Sans Pro Bold"/>
                <a:sym typeface="Source Sans Pro Bold"/>
              </a:rPr>
              <a:t>Repetition and the Illusory Truth Effect​</a:t>
            </a:r>
          </a:p>
          <a:p>
            <a:pPr algn="just">
              <a:lnSpc>
                <a:spcPts val="5086"/>
              </a:lnSpc>
            </a:pPr>
            <a:endParaRPr lang="en-US" sz="3633" b="1">
              <a:solidFill>
                <a:srgbClr val="FFBD59"/>
              </a:solidFill>
              <a:latin typeface="Source Sans Pro Bold"/>
              <a:ea typeface="Source Sans Pro Bold"/>
              <a:cs typeface="Source Sans Pro Bold"/>
              <a:sym typeface="Source Sans Pro Bold"/>
            </a:endParaRPr>
          </a:p>
          <a:p>
            <a:pPr algn="just">
              <a:lnSpc>
                <a:spcPts val="3686"/>
              </a:lnSpc>
            </a:pPr>
            <a:r>
              <a:rPr lang="en-US" sz="2633">
                <a:solidFill>
                  <a:srgbClr val="394A54"/>
                </a:solidFill>
                <a:latin typeface="Source Sans Pro"/>
                <a:ea typeface="Source Sans Pro"/>
                <a:cs typeface="Source Sans Pro"/>
                <a:sym typeface="Source Sans Pro"/>
              </a:rPr>
              <a:t>This refers to the fact that if we are repeatedly expose to false or misleading information, we are far more likely to believe it is true. Furthermore, repeated information is generally perceived as more truthful than new information.​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7ED957">
                <a:alpha val="24706"/>
              </a:srgbClr>
            </a:solidFill>
          </p:spPr>
          <p:txBody>
            <a:bodyPr/>
            <a:lstStyle/>
            <a:p>
              <a:endParaRPr lang="en-BE"/>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BE"/>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457472"/>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7ED957">
                  <a:alpha val="24706"/>
                </a:srgbClr>
              </a:solidFill>
              <a:prstDash val="solid"/>
              <a:miter/>
            </a:ln>
          </p:spPr>
          <p:txBody>
            <a:bodyPr/>
            <a:lstStyle/>
            <a:p>
              <a:endParaRPr lang="en-BE"/>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grpSp>
        <p:nvGrpSpPr>
          <p:cNvPr id="11" name="Group 11"/>
          <p:cNvGrpSpPr/>
          <p:nvPr/>
        </p:nvGrpSpPr>
        <p:grpSpPr>
          <a:xfrm>
            <a:off x="1295062" y="5330145"/>
            <a:ext cx="15697876" cy="3692815"/>
            <a:chOff x="0" y="0"/>
            <a:chExt cx="20930502" cy="4923753"/>
          </a:xfrm>
        </p:grpSpPr>
        <p:sp>
          <p:nvSpPr>
            <p:cNvPr id="12" name="Freeform 12"/>
            <p:cNvSpPr/>
            <p:nvPr/>
          </p:nvSpPr>
          <p:spPr>
            <a:xfrm>
              <a:off x="0" y="0"/>
              <a:ext cx="4875260" cy="4923753"/>
            </a:xfrm>
            <a:custGeom>
              <a:avLst/>
              <a:gdLst/>
              <a:ahLst/>
              <a:cxnLst/>
              <a:rect l="l" t="t" r="r" b="b"/>
              <a:pathLst>
                <a:path w="4875260" h="4923753">
                  <a:moveTo>
                    <a:pt x="0" y="0"/>
                  </a:moveTo>
                  <a:lnTo>
                    <a:pt x="4875260" y="0"/>
                  </a:lnTo>
                  <a:lnTo>
                    <a:pt x="4875260" y="4923753"/>
                  </a:lnTo>
                  <a:lnTo>
                    <a:pt x="0" y="4923753"/>
                  </a:lnTo>
                  <a:lnTo>
                    <a:pt x="0" y="0"/>
                  </a:lnTo>
                  <a:close/>
                </a:path>
              </a:pathLst>
            </a:custGeom>
            <a:blipFill>
              <a:blip r:embed="rId2"/>
              <a:stretch>
                <a:fillRect l="-3509" t="-15163" r="-5104" b="-5054"/>
              </a:stretch>
            </a:blipFill>
          </p:spPr>
          <p:txBody>
            <a:bodyPr/>
            <a:lstStyle/>
            <a:p>
              <a:endParaRPr lang="en-BE"/>
            </a:p>
          </p:txBody>
        </p:sp>
        <p:sp>
          <p:nvSpPr>
            <p:cNvPr id="13" name="Freeform 13"/>
            <p:cNvSpPr/>
            <p:nvPr/>
          </p:nvSpPr>
          <p:spPr>
            <a:xfrm>
              <a:off x="5528490" y="0"/>
              <a:ext cx="4870221" cy="4923753"/>
            </a:xfrm>
            <a:custGeom>
              <a:avLst/>
              <a:gdLst/>
              <a:ahLst/>
              <a:cxnLst/>
              <a:rect l="l" t="t" r="r" b="b"/>
              <a:pathLst>
                <a:path w="4870221" h="4923753">
                  <a:moveTo>
                    <a:pt x="0" y="0"/>
                  </a:moveTo>
                  <a:lnTo>
                    <a:pt x="4870221" y="0"/>
                  </a:lnTo>
                  <a:lnTo>
                    <a:pt x="4870221" y="4923753"/>
                  </a:lnTo>
                  <a:lnTo>
                    <a:pt x="0" y="4923753"/>
                  </a:lnTo>
                  <a:lnTo>
                    <a:pt x="0" y="0"/>
                  </a:lnTo>
                  <a:close/>
                </a:path>
              </a:pathLst>
            </a:custGeom>
            <a:blipFill>
              <a:blip r:embed="rId3"/>
              <a:stretch>
                <a:fillRect l="-3256" t="-4099" r="-5328" b="-7319"/>
              </a:stretch>
            </a:blipFill>
          </p:spPr>
          <p:txBody>
            <a:bodyPr/>
            <a:lstStyle/>
            <a:p>
              <a:endParaRPr lang="en-BE"/>
            </a:p>
          </p:txBody>
        </p:sp>
        <p:sp>
          <p:nvSpPr>
            <p:cNvPr id="14" name="Freeform 14"/>
            <p:cNvSpPr/>
            <p:nvPr/>
          </p:nvSpPr>
          <p:spPr>
            <a:xfrm>
              <a:off x="11051941" y="0"/>
              <a:ext cx="4331973" cy="4923753"/>
            </a:xfrm>
            <a:custGeom>
              <a:avLst/>
              <a:gdLst/>
              <a:ahLst/>
              <a:cxnLst/>
              <a:rect l="l" t="t" r="r" b="b"/>
              <a:pathLst>
                <a:path w="4331973" h="4923753">
                  <a:moveTo>
                    <a:pt x="0" y="0"/>
                  </a:moveTo>
                  <a:lnTo>
                    <a:pt x="4331973" y="0"/>
                  </a:lnTo>
                  <a:lnTo>
                    <a:pt x="4331973" y="4923753"/>
                  </a:lnTo>
                  <a:lnTo>
                    <a:pt x="0" y="4923753"/>
                  </a:lnTo>
                  <a:lnTo>
                    <a:pt x="0" y="0"/>
                  </a:lnTo>
                  <a:close/>
                </a:path>
              </a:pathLst>
            </a:custGeom>
            <a:blipFill>
              <a:blip r:embed="rId4"/>
              <a:stretch>
                <a:fillRect l="-2822" t="-3993" r="-6484" b="-4564"/>
              </a:stretch>
            </a:blipFill>
          </p:spPr>
          <p:txBody>
            <a:bodyPr/>
            <a:lstStyle/>
            <a:p>
              <a:endParaRPr lang="en-BE"/>
            </a:p>
          </p:txBody>
        </p:sp>
        <p:sp>
          <p:nvSpPr>
            <p:cNvPr id="15" name="Freeform 15"/>
            <p:cNvSpPr/>
            <p:nvPr/>
          </p:nvSpPr>
          <p:spPr>
            <a:xfrm>
              <a:off x="16037143" y="0"/>
              <a:ext cx="4893358" cy="4923753"/>
            </a:xfrm>
            <a:custGeom>
              <a:avLst/>
              <a:gdLst/>
              <a:ahLst/>
              <a:cxnLst/>
              <a:rect l="l" t="t" r="r" b="b"/>
              <a:pathLst>
                <a:path w="4893358" h="4923753">
                  <a:moveTo>
                    <a:pt x="0" y="0"/>
                  </a:moveTo>
                  <a:lnTo>
                    <a:pt x="4893359" y="0"/>
                  </a:lnTo>
                  <a:lnTo>
                    <a:pt x="4893359" y="4923753"/>
                  </a:lnTo>
                  <a:lnTo>
                    <a:pt x="0" y="4923753"/>
                  </a:lnTo>
                  <a:lnTo>
                    <a:pt x="0" y="0"/>
                  </a:lnTo>
                  <a:close/>
                </a:path>
              </a:pathLst>
            </a:custGeom>
            <a:blipFill>
              <a:blip r:embed="rId5"/>
              <a:stretch>
                <a:fillRect l="-2769" t="-3993" r="-4827" b="-4564"/>
              </a:stretch>
            </a:blipFill>
          </p:spPr>
          <p:txBody>
            <a:bodyPr/>
            <a:lstStyle/>
            <a:p>
              <a:endParaRPr lang="en-BE"/>
            </a:p>
          </p:txBody>
        </p:sp>
      </p:grpSp>
      <p:sp>
        <p:nvSpPr>
          <p:cNvPr id="16" name="TextBox 16"/>
          <p:cNvSpPr txBox="1"/>
          <p:nvPr/>
        </p:nvSpPr>
        <p:spPr>
          <a:xfrm>
            <a:off x="1323768" y="1306448"/>
            <a:ext cx="15560798" cy="738552"/>
          </a:xfrm>
          <a:prstGeom prst="rect">
            <a:avLst/>
          </a:prstGeom>
        </p:spPr>
        <p:txBody>
          <a:bodyPr lIns="0" tIns="0" rIns="0" bIns="0" rtlCol="0" anchor="t">
            <a:spAutoFit/>
          </a:bodyPr>
          <a:lstStyle/>
          <a:p>
            <a:pPr algn="l">
              <a:lnSpc>
                <a:spcPts val="6017"/>
              </a:lnSpc>
            </a:pPr>
            <a:r>
              <a:rPr lang="en-US" sz="4298" b="1" i="1" u="sng">
                <a:solidFill>
                  <a:srgbClr val="6BC744"/>
                </a:solidFill>
                <a:latin typeface="Source Sans Pro Bold Italics"/>
                <a:ea typeface="Source Sans Pro Bold Italics"/>
                <a:cs typeface="Source Sans Pro Bold Italics"/>
                <a:sym typeface="Source Sans Pro Bold Italics"/>
              </a:rPr>
              <a:t>Why do People Believe in Disinformation and Conspiracy Theories?​</a:t>
            </a:r>
          </a:p>
        </p:txBody>
      </p:sp>
      <p:sp>
        <p:nvSpPr>
          <p:cNvPr id="17" name="TextBox 17"/>
          <p:cNvSpPr txBox="1"/>
          <p:nvPr/>
        </p:nvSpPr>
        <p:spPr>
          <a:xfrm>
            <a:off x="1323768" y="2526333"/>
            <a:ext cx="15560798" cy="1739689"/>
          </a:xfrm>
          <a:prstGeom prst="rect">
            <a:avLst/>
          </a:prstGeom>
        </p:spPr>
        <p:txBody>
          <a:bodyPr lIns="0" tIns="0" rIns="0" bIns="0" rtlCol="0" anchor="t">
            <a:spAutoFit/>
          </a:bodyPr>
          <a:lstStyle/>
          <a:p>
            <a:pPr algn="just">
              <a:lnSpc>
                <a:spcPts val="5086"/>
              </a:lnSpc>
            </a:pPr>
            <a:r>
              <a:rPr lang="en-US" sz="3633" b="1">
                <a:solidFill>
                  <a:srgbClr val="FFBD59"/>
                </a:solidFill>
                <a:latin typeface="Source Sans Pro Bold"/>
                <a:ea typeface="Source Sans Pro Bold"/>
                <a:cs typeface="Source Sans Pro Bold"/>
                <a:sym typeface="Source Sans Pro Bold"/>
              </a:rPr>
              <a:t>Biases​</a:t>
            </a:r>
          </a:p>
          <a:p>
            <a:pPr algn="just">
              <a:lnSpc>
                <a:spcPts val="5086"/>
              </a:lnSpc>
            </a:pPr>
            <a:endParaRPr lang="en-US" sz="3633" b="1">
              <a:solidFill>
                <a:srgbClr val="FFBD59"/>
              </a:solidFill>
              <a:latin typeface="Source Sans Pro Bold"/>
              <a:ea typeface="Source Sans Pro Bold"/>
              <a:cs typeface="Source Sans Pro Bold"/>
              <a:sym typeface="Source Sans Pro Bold"/>
            </a:endParaRPr>
          </a:p>
          <a:p>
            <a:pPr algn="just">
              <a:lnSpc>
                <a:spcPts val="3686"/>
              </a:lnSpc>
            </a:pPr>
            <a:r>
              <a:rPr lang="en-US" sz="2633">
                <a:solidFill>
                  <a:srgbClr val="394A54"/>
                </a:solidFill>
                <a:latin typeface="Source Sans Pro"/>
                <a:ea typeface="Source Sans Pro"/>
                <a:cs typeface="Source Sans Pro"/>
                <a:sym typeface="Source Sans Pro"/>
              </a:rPr>
              <a:t>Studies suggest that we have more than 170 cognitive biases. ​</a:t>
            </a:r>
          </a:p>
        </p:txBody>
      </p:sp>
      <p:sp>
        <p:nvSpPr>
          <p:cNvPr id="19" name="TextBox 18">
            <a:extLst>
              <a:ext uri="{FF2B5EF4-FFF2-40B4-BE49-F238E27FC236}">
                <a16:creationId xmlns:a16="http://schemas.microsoft.com/office/drawing/2014/main" id="{9102DC32-AAFF-1B6C-8714-4DEAE61A0C72}"/>
              </a:ext>
            </a:extLst>
          </p:cNvPr>
          <p:cNvSpPr txBox="1"/>
          <p:nvPr/>
        </p:nvSpPr>
        <p:spPr>
          <a:xfrm>
            <a:off x="944586" y="9460196"/>
            <a:ext cx="9483212" cy="369332"/>
          </a:xfrm>
          <a:prstGeom prst="rect">
            <a:avLst/>
          </a:prstGeom>
          <a:noFill/>
        </p:spPr>
        <p:txBody>
          <a:bodyPr wrap="square">
            <a:spAutoFit/>
          </a:bodyPr>
          <a:lstStyle/>
          <a:p>
            <a:r>
              <a:rPr lang="en-GB" sz="1800" dirty="0"/>
              <a:t>https://www.yourbias.is/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AC9EC3CFCF3943954A84BD72EAA59D" ma:contentTypeVersion="15" ma:contentTypeDescription="Create a new document." ma:contentTypeScope="" ma:versionID="c3dbe5d118ca3a0b12a8a395dabe3490">
  <xsd:schema xmlns:xsd="http://www.w3.org/2001/XMLSchema" xmlns:xs="http://www.w3.org/2001/XMLSchema" xmlns:p="http://schemas.microsoft.com/office/2006/metadata/properties" xmlns:ns2="c4e61b10-753e-48c0-b0a7-5e0e133187b4" xmlns:ns3="bb4596b1-f423-42d0-a894-990645dfd60a" targetNamespace="http://schemas.microsoft.com/office/2006/metadata/properties" ma:root="true" ma:fieldsID="65336b4ca5a263190712bce5bf89ce99" ns2:_="" ns3:_="">
    <xsd:import namespace="c4e61b10-753e-48c0-b0a7-5e0e133187b4"/>
    <xsd:import namespace="bb4596b1-f423-42d0-a894-990645dfd60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e61b10-753e-48c0-b0a7-5e0e133187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eec458f-6c7f-4f33-93a3-a82ce134efc3"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4596b1-f423-42d0-a894-990645dfd60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26b7bfc-a03f-4994-8417-faa02a5714de}" ma:internalName="TaxCatchAll" ma:showField="CatchAllData" ma:web="bb4596b1-f423-42d0-a894-990645dfd60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b4596b1-f423-42d0-a894-990645dfd60a" xsi:nil="true"/>
    <lcf76f155ced4ddcb4097134ff3c332f xmlns="c4e61b10-753e-48c0-b0a7-5e0e133187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8E620E2-788F-405F-B44A-99AB81CA9F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e61b10-753e-48c0-b0a7-5e0e133187b4"/>
    <ds:schemaRef ds:uri="bb4596b1-f423-42d0-a894-990645dfd6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5990B5-7AAF-4598-A1EA-8B32FA60B034}">
  <ds:schemaRefs>
    <ds:schemaRef ds:uri="http://schemas.microsoft.com/sharepoint/v3/contenttype/forms"/>
  </ds:schemaRefs>
</ds:datastoreItem>
</file>

<file path=customXml/itemProps3.xml><?xml version="1.0" encoding="utf-8"?>
<ds:datastoreItem xmlns:ds="http://schemas.openxmlformats.org/officeDocument/2006/customXml" ds:itemID="{10497D36-C4D7-4310-8F67-BC6B70ADEF57}">
  <ds:schemaRefs>
    <ds:schemaRef ds:uri="http://schemas.microsoft.com/office/2006/metadata/properties"/>
    <ds:schemaRef ds:uri="http://schemas.microsoft.com/office/infopath/2007/PartnerControls"/>
    <ds:schemaRef ds:uri="bb4596b1-f423-42d0-a894-990645dfd60a"/>
    <ds:schemaRef ds:uri="c4e61b10-753e-48c0-b0a7-5e0e133187b4"/>
  </ds:schemaRefs>
</ds:datastoreItem>
</file>

<file path=docProps/app.xml><?xml version="1.0" encoding="utf-8"?>
<Properties xmlns="http://schemas.openxmlformats.org/officeDocument/2006/extended-properties" xmlns:vt="http://schemas.openxmlformats.org/officeDocument/2006/docPropsVTypes">
  <TotalTime>28</TotalTime>
  <Words>1297</Words>
  <Application>Microsoft Office PowerPoint</Application>
  <PresentationFormat>Custom</PresentationFormat>
  <Paragraphs>114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Source Sans Pro</vt:lpstr>
      <vt:lpstr>Arial</vt:lpstr>
      <vt:lpstr>Source Sans Pro Bold Italics</vt:lpstr>
      <vt:lpstr>Source Sans Pro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Session 4</dc:title>
  <cp:lastModifiedBy>Barbara Vanotti</cp:lastModifiedBy>
  <cp:revision>1</cp:revision>
  <dcterms:created xsi:type="dcterms:W3CDTF">2006-08-16T00:00:00Z</dcterms:created>
  <dcterms:modified xsi:type="dcterms:W3CDTF">2025-08-27T14:53:29Z</dcterms:modified>
  <dc:identifier>DAGvH-ErIto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0x010100A6AC9EC3CFCF3943954A84BD72EAA59D</vt:lpwstr>
  </property>
  <property fmtid="{D5CDD505-2E9C-101B-9397-08002B2CF9AE}" pid="3" name="MediaServiceImageTags">
    <vt:lpwstr/>
  </property>
</Properties>
</file>