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8288000" cy="10287000"/>
  <p:notesSz cx="6858000" cy="9144000"/>
  <p:embeddedFontLst>
    <p:embeddedFont>
      <p:font typeface="Source Sans Pro" panose="020B0503030403020204" pitchFamily="34" charset="0"/>
      <p:regular r:id="rId41"/>
    </p:embeddedFont>
    <p:embeddedFont>
      <p:font typeface="Source Sans Pro Bold" panose="020B0703030403020204" charset="0"/>
      <p:regular r:id="rId42"/>
    </p:embeddedFont>
    <p:embeddedFont>
      <p:font typeface="Source Sans Pro Bold Italics" panose="020B0604020202020204"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ideo" Target="https://www.youtube.com/embed/JyTdPTA9-JI?feature=oembed"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video" Target="https://www.youtube.com/embed/4jN0ASk959Y?feature=oembed"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ideo" Target="https://www.youtube.com/embed/L2sQRrf1Cd8?feature=oembed"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video" Target="https://www.youtube.com/embed/7akzhpx0EIU?feature=oembed"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a:off x="1028700" y="1028700"/>
            <a:ext cx="16230600" cy="8229600"/>
          </a:xfrm>
          <a:custGeom>
            <a:avLst/>
            <a:gdLst/>
            <a:ahLst/>
            <a:cxnLst/>
            <a:rect l="l" t="t" r="r" b="b"/>
            <a:pathLst>
              <a:path w="16230600" h="8229600">
                <a:moveTo>
                  <a:pt x="0" y="0"/>
                </a:moveTo>
                <a:lnTo>
                  <a:pt x="16230600" y="0"/>
                </a:lnTo>
                <a:lnTo>
                  <a:pt x="16230600" y="8229600"/>
                </a:lnTo>
                <a:lnTo>
                  <a:pt x="0" y="8229600"/>
                </a:lnTo>
                <a:lnTo>
                  <a:pt x="0" y="0"/>
                </a:lnTo>
                <a:close/>
              </a:path>
            </a:pathLst>
          </a:custGeom>
          <a:blipFill>
            <a:blip r:embed="rId2"/>
            <a:stretch>
              <a:fillRect t="-107405" b="-88058"/>
            </a:stretch>
          </a:blipFill>
        </p:spPr>
        <p:txBody>
          <a:bodyPr/>
          <a:lstStyle/>
          <a:p>
            <a:endParaRPr lang="en-GB"/>
          </a:p>
        </p:txBody>
      </p:sp>
      <p:grpSp>
        <p:nvGrpSpPr>
          <p:cNvPr id="3" name="Group 3"/>
          <p:cNvGrpSpPr/>
          <p:nvPr/>
        </p:nvGrpSpPr>
        <p:grpSpPr>
          <a:xfrm>
            <a:off x="9144000" y="0"/>
            <a:ext cx="9144000" cy="10287000"/>
            <a:chOff x="0" y="0"/>
            <a:chExt cx="3549180" cy="3992828"/>
          </a:xfrm>
        </p:grpSpPr>
        <p:sp>
          <p:nvSpPr>
            <p:cNvPr id="4" name="Freeform 4"/>
            <p:cNvSpPr/>
            <p:nvPr/>
          </p:nvSpPr>
          <p:spPr>
            <a:xfrm>
              <a:off x="0" y="0"/>
              <a:ext cx="3549180" cy="3992828"/>
            </a:xfrm>
            <a:custGeom>
              <a:avLst/>
              <a:gdLst/>
              <a:ahLst/>
              <a:cxnLst/>
              <a:rect l="l" t="t" r="r" b="b"/>
              <a:pathLst>
                <a:path w="3549180" h="3992828">
                  <a:moveTo>
                    <a:pt x="0" y="0"/>
                  </a:moveTo>
                  <a:lnTo>
                    <a:pt x="3549180" y="0"/>
                  </a:lnTo>
                  <a:lnTo>
                    <a:pt x="3549180" y="3992828"/>
                  </a:lnTo>
                  <a:lnTo>
                    <a:pt x="0" y="3992828"/>
                  </a:lnTo>
                  <a:close/>
                </a:path>
              </a:pathLst>
            </a:custGeom>
            <a:solidFill>
              <a:srgbClr val="006794"/>
            </a:solidFill>
          </p:spPr>
          <p:txBody>
            <a:bodyPr/>
            <a:lstStyle/>
            <a:p>
              <a:endParaRPr lang="en-GB"/>
            </a:p>
          </p:txBody>
        </p:sp>
        <p:sp>
          <p:nvSpPr>
            <p:cNvPr id="5" name="TextBox 5"/>
            <p:cNvSpPr txBox="1"/>
            <p:nvPr/>
          </p:nvSpPr>
          <p:spPr>
            <a:xfrm>
              <a:off x="0" y="-38100"/>
              <a:ext cx="3549180" cy="4030928"/>
            </a:xfrm>
            <a:prstGeom prst="rect">
              <a:avLst/>
            </a:prstGeom>
          </p:spPr>
          <p:txBody>
            <a:bodyPr lIns="46904" tIns="46904" rIns="46904" bIns="46904" rtlCol="0" anchor="ctr"/>
            <a:lstStyle/>
            <a:p>
              <a:pPr algn="ctr">
                <a:lnSpc>
                  <a:spcPts val="1809"/>
                </a:lnSpc>
                <a:spcBef>
                  <a:spcPct val="0"/>
                </a:spcBef>
              </a:pPr>
              <a:endParaRPr/>
            </a:p>
          </p:txBody>
        </p:sp>
      </p:grpSp>
      <p:sp>
        <p:nvSpPr>
          <p:cNvPr id="6" name="Freeform 6"/>
          <p:cNvSpPr/>
          <p:nvPr/>
        </p:nvSpPr>
        <p:spPr>
          <a:xfrm>
            <a:off x="15971108" y="8703234"/>
            <a:ext cx="1847509" cy="1039224"/>
          </a:xfrm>
          <a:custGeom>
            <a:avLst/>
            <a:gdLst/>
            <a:ahLst/>
            <a:cxnLst/>
            <a:rect l="l" t="t" r="r" b="b"/>
            <a:pathLst>
              <a:path w="1847509" h="1039224">
                <a:moveTo>
                  <a:pt x="0" y="0"/>
                </a:moveTo>
                <a:lnTo>
                  <a:pt x="1847509" y="0"/>
                </a:lnTo>
                <a:lnTo>
                  <a:pt x="1847509" y="1039224"/>
                </a:lnTo>
                <a:lnTo>
                  <a:pt x="0" y="1039224"/>
                </a:lnTo>
                <a:lnTo>
                  <a:pt x="0" y="0"/>
                </a:lnTo>
                <a:close/>
              </a:path>
            </a:pathLst>
          </a:custGeom>
          <a:blipFill>
            <a:blip r:embed="rId3"/>
            <a:stretch>
              <a:fillRect/>
            </a:stretch>
          </a:blipFill>
        </p:spPr>
        <p:txBody>
          <a:bodyPr/>
          <a:lstStyle/>
          <a:p>
            <a:endParaRPr lang="en-GB"/>
          </a:p>
        </p:txBody>
      </p:sp>
      <p:sp>
        <p:nvSpPr>
          <p:cNvPr id="7" name="Freeform 7"/>
          <p:cNvSpPr/>
          <p:nvPr/>
        </p:nvSpPr>
        <p:spPr>
          <a:xfrm>
            <a:off x="11816890" y="8608598"/>
            <a:ext cx="2310050" cy="1299403"/>
          </a:xfrm>
          <a:custGeom>
            <a:avLst/>
            <a:gdLst/>
            <a:ahLst/>
            <a:cxnLst/>
            <a:rect l="l" t="t" r="r" b="b"/>
            <a:pathLst>
              <a:path w="2310050" h="1299403">
                <a:moveTo>
                  <a:pt x="0" y="0"/>
                </a:moveTo>
                <a:lnTo>
                  <a:pt x="2310050" y="0"/>
                </a:lnTo>
                <a:lnTo>
                  <a:pt x="2310050" y="1299404"/>
                </a:lnTo>
                <a:lnTo>
                  <a:pt x="0" y="1299404"/>
                </a:lnTo>
                <a:lnTo>
                  <a:pt x="0" y="0"/>
                </a:lnTo>
                <a:close/>
              </a:path>
            </a:pathLst>
          </a:custGeom>
          <a:blipFill>
            <a:blip r:embed="rId4"/>
            <a:stretch>
              <a:fillRect/>
            </a:stretch>
          </a:blipFill>
        </p:spPr>
        <p:txBody>
          <a:bodyPr/>
          <a:lstStyle/>
          <a:p>
            <a:endParaRPr lang="en-GB"/>
          </a:p>
        </p:txBody>
      </p:sp>
      <p:sp>
        <p:nvSpPr>
          <p:cNvPr id="8" name="Freeform 8"/>
          <p:cNvSpPr/>
          <p:nvPr/>
        </p:nvSpPr>
        <p:spPr>
          <a:xfrm>
            <a:off x="9870524" y="8778255"/>
            <a:ext cx="1588658" cy="964204"/>
          </a:xfrm>
          <a:custGeom>
            <a:avLst/>
            <a:gdLst/>
            <a:ahLst/>
            <a:cxnLst/>
            <a:rect l="l" t="t" r="r" b="b"/>
            <a:pathLst>
              <a:path w="1588658" h="964204">
                <a:moveTo>
                  <a:pt x="0" y="0"/>
                </a:moveTo>
                <a:lnTo>
                  <a:pt x="1588659" y="0"/>
                </a:lnTo>
                <a:lnTo>
                  <a:pt x="1588659" y="964203"/>
                </a:lnTo>
                <a:lnTo>
                  <a:pt x="0" y="964203"/>
                </a:lnTo>
                <a:lnTo>
                  <a:pt x="0" y="0"/>
                </a:lnTo>
                <a:close/>
              </a:path>
            </a:pathLst>
          </a:custGeom>
          <a:blipFill>
            <a:blip r:embed="rId5"/>
            <a:stretch>
              <a:fillRect/>
            </a:stretch>
          </a:blipFill>
        </p:spPr>
        <p:txBody>
          <a:bodyPr/>
          <a:lstStyle/>
          <a:p>
            <a:endParaRPr lang="en-GB"/>
          </a:p>
        </p:txBody>
      </p:sp>
      <p:sp>
        <p:nvSpPr>
          <p:cNvPr id="9" name="TextBox 9"/>
          <p:cNvSpPr txBox="1"/>
          <p:nvPr/>
        </p:nvSpPr>
        <p:spPr>
          <a:xfrm>
            <a:off x="9870524" y="1676995"/>
            <a:ext cx="7388776" cy="2076523"/>
          </a:xfrm>
          <a:prstGeom prst="rect">
            <a:avLst/>
          </a:prstGeom>
        </p:spPr>
        <p:txBody>
          <a:bodyPr lIns="0" tIns="0" rIns="0" bIns="0" rtlCol="0" anchor="t">
            <a:spAutoFit/>
          </a:bodyPr>
          <a:lstStyle/>
          <a:p>
            <a:pPr algn="l">
              <a:lnSpc>
                <a:spcPts val="8029"/>
              </a:lnSpc>
            </a:pPr>
            <a:r>
              <a:rPr lang="en-US" sz="7504" b="1" i="1">
                <a:solidFill>
                  <a:srgbClr val="F7F7F7"/>
                </a:solidFill>
                <a:latin typeface="Source Sans Pro Bold Italics"/>
                <a:ea typeface="Source Sans Pro Bold Italics"/>
                <a:cs typeface="Source Sans Pro Bold Italics"/>
                <a:sym typeface="Source Sans Pro Bold Italics"/>
              </a:rPr>
              <a:t>RECLAIM Toolkit for Media Literacy</a:t>
            </a:r>
          </a:p>
        </p:txBody>
      </p:sp>
      <p:grpSp>
        <p:nvGrpSpPr>
          <p:cNvPr id="10" name="Group 10"/>
          <p:cNvGrpSpPr/>
          <p:nvPr/>
        </p:nvGrpSpPr>
        <p:grpSpPr>
          <a:xfrm>
            <a:off x="9870524" y="7332692"/>
            <a:ext cx="4597182" cy="671460"/>
            <a:chOff x="0" y="0"/>
            <a:chExt cx="6129576" cy="895280"/>
          </a:xfrm>
        </p:grpSpPr>
        <p:sp>
          <p:nvSpPr>
            <p:cNvPr id="11" name="TextBox 11"/>
            <p:cNvSpPr txBox="1"/>
            <p:nvPr/>
          </p:nvSpPr>
          <p:spPr>
            <a:xfrm>
              <a:off x="0" y="-47625"/>
              <a:ext cx="4686134" cy="405737"/>
            </a:xfrm>
            <a:prstGeom prst="rect">
              <a:avLst/>
            </a:prstGeom>
          </p:spPr>
          <p:txBody>
            <a:bodyPr lIns="0" tIns="0" rIns="0" bIns="0" rtlCol="0" anchor="t">
              <a:spAutoFit/>
            </a:bodyPr>
            <a:lstStyle/>
            <a:p>
              <a:pPr algn="l">
                <a:lnSpc>
                  <a:spcPts val="2519"/>
                </a:lnSpc>
              </a:pPr>
              <a:r>
                <a:rPr lang="en-US" sz="1799">
                  <a:solidFill>
                    <a:srgbClr val="DAD9D8"/>
                  </a:solidFill>
                  <a:latin typeface="Source Sans Pro"/>
                  <a:ea typeface="Source Sans Pro"/>
                  <a:cs typeface="Source Sans Pro"/>
                  <a:sym typeface="Source Sans Pro"/>
                </a:rPr>
                <a:t>Prepared By :</a:t>
              </a:r>
            </a:p>
          </p:txBody>
        </p:sp>
        <p:sp>
          <p:nvSpPr>
            <p:cNvPr id="12" name="TextBox 12"/>
            <p:cNvSpPr txBox="1"/>
            <p:nvPr/>
          </p:nvSpPr>
          <p:spPr>
            <a:xfrm>
              <a:off x="0" y="310487"/>
              <a:ext cx="6129576" cy="584793"/>
            </a:xfrm>
            <a:prstGeom prst="rect">
              <a:avLst/>
            </a:prstGeom>
          </p:spPr>
          <p:txBody>
            <a:bodyPr lIns="0" tIns="0" rIns="0" bIns="0" rtlCol="0" anchor="t">
              <a:spAutoFit/>
            </a:bodyPr>
            <a:lstStyle/>
            <a:p>
              <a:pPr algn="l">
                <a:lnSpc>
                  <a:spcPts val="3779"/>
                </a:lnSpc>
              </a:pPr>
              <a:r>
                <a:rPr lang="en-US" sz="2699" b="1">
                  <a:solidFill>
                    <a:srgbClr val="FFFFFF"/>
                  </a:solidFill>
                  <a:latin typeface="Source Sans Pro Bold"/>
                  <a:ea typeface="Source Sans Pro Bold"/>
                  <a:cs typeface="Source Sans Pro Bold"/>
                  <a:sym typeface="Source Sans Pro Bold"/>
                </a:rPr>
                <a:t>Ricardo Castellini da Silva</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Freeform 11"/>
          <p:cNvSpPr/>
          <p:nvPr/>
        </p:nvSpPr>
        <p:spPr>
          <a:xfrm>
            <a:off x="5965521" y="2521075"/>
            <a:ext cx="6356958" cy="6356958"/>
          </a:xfrm>
          <a:custGeom>
            <a:avLst/>
            <a:gdLst/>
            <a:ahLst/>
            <a:cxnLst/>
            <a:rect l="l" t="t" r="r" b="b"/>
            <a:pathLst>
              <a:path w="6356958" h="6356958">
                <a:moveTo>
                  <a:pt x="0" y="0"/>
                </a:moveTo>
                <a:lnTo>
                  <a:pt x="6356958" y="0"/>
                </a:lnTo>
                <a:lnTo>
                  <a:pt x="6356958" y="6356958"/>
                </a:lnTo>
                <a:lnTo>
                  <a:pt x="0" y="6356958"/>
                </a:lnTo>
                <a:lnTo>
                  <a:pt x="0" y="0"/>
                </a:lnTo>
                <a:close/>
              </a:path>
            </a:pathLst>
          </a:custGeom>
          <a:blipFill>
            <a:blip r:embed="rId2"/>
            <a:stretch>
              <a:fillRect/>
            </a:stretch>
          </a:blipFill>
        </p:spPr>
        <p:txBody>
          <a:bodyPr/>
          <a:lstStyle/>
          <a:p>
            <a:endParaRPr lang="en-GB"/>
          </a:p>
        </p:txBody>
      </p:sp>
      <p:sp>
        <p:nvSpPr>
          <p:cNvPr id="12" name="TextBox 12"/>
          <p:cNvSpPr txBox="1"/>
          <p:nvPr/>
        </p:nvSpPr>
        <p:spPr>
          <a:xfrm>
            <a:off x="1323768" y="1306448"/>
            <a:ext cx="10288582"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Media Literacy in the Digital Age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10288582"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Media Literacy in the Digital Age</a:t>
            </a:r>
          </a:p>
        </p:txBody>
      </p:sp>
      <p:sp>
        <p:nvSpPr>
          <p:cNvPr id="12" name="TextBox 12"/>
          <p:cNvSpPr txBox="1"/>
          <p:nvPr/>
        </p:nvSpPr>
        <p:spPr>
          <a:xfrm>
            <a:off x="1323768" y="4929288"/>
            <a:ext cx="8860259" cy="530098"/>
          </a:xfrm>
          <a:prstGeom prst="rect">
            <a:avLst/>
          </a:prstGeom>
        </p:spPr>
        <p:txBody>
          <a:bodyPr lIns="0" tIns="0" rIns="0" bIns="0" rtlCol="0" anchor="t">
            <a:spAutoFit/>
          </a:bodyPr>
          <a:lstStyle/>
          <a:p>
            <a:pPr algn="just">
              <a:lnSpc>
                <a:spcPts val="4381"/>
              </a:lnSpc>
            </a:pPr>
            <a:r>
              <a:rPr lang="en-US" sz="3129" b="1">
                <a:solidFill>
                  <a:srgbClr val="394A54"/>
                </a:solidFill>
                <a:latin typeface="Source Sans Pro Bold"/>
                <a:ea typeface="Source Sans Pro Bold"/>
                <a:cs typeface="Source Sans Pro Bold"/>
                <a:sym typeface="Source Sans Pro Bold"/>
              </a:rPr>
              <a:t>Some basic definitions before we move 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Freeform 11"/>
          <p:cNvSpPr/>
          <p:nvPr/>
        </p:nvSpPr>
        <p:spPr>
          <a:xfrm>
            <a:off x="10969698" y="2661967"/>
            <a:ext cx="6289602" cy="5322576"/>
          </a:xfrm>
          <a:custGeom>
            <a:avLst/>
            <a:gdLst/>
            <a:ahLst/>
            <a:cxnLst/>
            <a:rect l="l" t="t" r="r" b="b"/>
            <a:pathLst>
              <a:path w="6289602" h="5322576">
                <a:moveTo>
                  <a:pt x="0" y="0"/>
                </a:moveTo>
                <a:lnTo>
                  <a:pt x="6289602" y="0"/>
                </a:lnTo>
                <a:lnTo>
                  <a:pt x="6289602" y="5322576"/>
                </a:lnTo>
                <a:lnTo>
                  <a:pt x="0" y="53225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2" name="TextBox 12"/>
          <p:cNvSpPr txBox="1"/>
          <p:nvPr/>
        </p:nvSpPr>
        <p:spPr>
          <a:xfrm>
            <a:off x="1323768" y="2267381"/>
            <a:ext cx="9035314" cy="6054598"/>
          </a:xfrm>
          <a:prstGeom prst="rect">
            <a:avLst/>
          </a:prstGeom>
        </p:spPr>
        <p:txBody>
          <a:bodyPr lIns="0" tIns="0" rIns="0" bIns="0" rtlCol="0" anchor="t">
            <a:spAutoFit/>
          </a:bodyPr>
          <a:lstStyle/>
          <a:p>
            <a:pPr algn="just">
              <a:lnSpc>
                <a:spcPts val="4381"/>
              </a:lnSpc>
            </a:pPr>
            <a:r>
              <a:rPr lang="en-US" sz="3129">
                <a:solidFill>
                  <a:srgbClr val="394A54"/>
                </a:solidFill>
                <a:latin typeface="Source Sans Pro"/>
                <a:ea typeface="Source Sans Pro"/>
                <a:cs typeface="Source Sans Pro"/>
                <a:sym typeface="Source Sans Pro"/>
              </a:rPr>
              <a:t>Artificial intelligence (AI) is the umbrella concept that refers to computer systems capable of performing complex tasks that typically require human intelligence. ​</a:t>
            </a:r>
          </a:p>
          <a:p>
            <a:pPr algn="just">
              <a:lnSpc>
                <a:spcPts val="4381"/>
              </a:lnSpc>
            </a:pPr>
            <a:r>
              <a:rPr lang="en-US" sz="3129">
                <a:solidFill>
                  <a:srgbClr val="394A54"/>
                </a:solidFill>
                <a:latin typeface="Source Sans Pro"/>
                <a:ea typeface="Source Sans Pro"/>
                <a:cs typeface="Source Sans Pro"/>
                <a:sym typeface="Source Sans Pro"/>
              </a:rPr>
              <a:t>​</a:t>
            </a:r>
          </a:p>
          <a:p>
            <a:pPr algn="just">
              <a:lnSpc>
                <a:spcPts val="4381"/>
              </a:lnSpc>
            </a:pPr>
            <a:r>
              <a:rPr lang="en-US" sz="3129">
                <a:solidFill>
                  <a:srgbClr val="394A54"/>
                </a:solidFill>
                <a:latin typeface="Source Sans Pro"/>
                <a:ea typeface="Source Sans Pro"/>
                <a:cs typeface="Source Sans Pro"/>
                <a:sym typeface="Source Sans Pro"/>
              </a:rPr>
              <a:t>These systems can interpret external data, learn from it, and adapt to achieve specific goals. AI encompasses a variety of technologies, such as machine learning, deep learning, and natural language processing, which aim to create expert systems to make predictions or classifications based on input data. </a:t>
            </a:r>
          </a:p>
        </p:txBody>
      </p:sp>
      <p:sp>
        <p:nvSpPr>
          <p:cNvPr id="13" name="TextBox 13"/>
          <p:cNvSpPr txBox="1"/>
          <p:nvPr/>
        </p:nvSpPr>
        <p:spPr>
          <a:xfrm>
            <a:off x="1323768" y="1306448"/>
            <a:ext cx="10288582"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Artificial Intelligence​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Freeform 11"/>
          <p:cNvSpPr/>
          <p:nvPr/>
        </p:nvSpPr>
        <p:spPr>
          <a:xfrm>
            <a:off x="10831360" y="2288195"/>
            <a:ext cx="6855440" cy="5690015"/>
          </a:xfrm>
          <a:custGeom>
            <a:avLst/>
            <a:gdLst/>
            <a:ahLst/>
            <a:cxnLst/>
            <a:rect l="l" t="t" r="r" b="b"/>
            <a:pathLst>
              <a:path w="6855440" h="5690015">
                <a:moveTo>
                  <a:pt x="0" y="0"/>
                </a:moveTo>
                <a:lnTo>
                  <a:pt x="6855441" y="0"/>
                </a:lnTo>
                <a:lnTo>
                  <a:pt x="6855441" y="5690015"/>
                </a:lnTo>
                <a:lnTo>
                  <a:pt x="0" y="5690015"/>
                </a:lnTo>
                <a:lnTo>
                  <a:pt x="0" y="0"/>
                </a:lnTo>
                <a:close/>
              </a:path>
            </a:pathLst>
          </a:custGeom>
          <a:blipFill>
            <a:blip r:embed="rId2"/>
            <a:stretch>
              <a:fillRect/>
            </a:stretch>
          </a:blipFill>
        </p:spPr>
        <p:txBody>
          <a:bodyPr/>
          <a:lstStyle/>
          <a:p>
            <a:endParaRPr lang="en-GB"/>
          </a:p>
        </p:txBody>
      </p:sp>
      <p:sp>
        <p:nvSpPr>
          <p:cNvPr id="12" name="TextBox 12"/>
          <p:cNvSpPr txBox="1"/>
          <p:nvPr/>
        </p:nvSpPr>
        <p:spPr>
          <a:xfrm>
            <a:off x="1323768" y="1306448"/>
            <a:ext cx="10288582"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Algorithms​</a:t>
            </a:r>
          </a:p>
        </p:txBody>
      </p:sp>
      <p:sp>
        <p:nvSpPr>
          <p:cNvPr id="13" name="TextBox 13"/>
          <p:cNvSpPr txBox="1"/>
          <p:nvPr/>
        </p:nvSpPr>
        <p:spPr>
          <a:xfrm>
            <a:off x="1323768" y="2267381"/>
            <a:ext cx="9035314" cy="6607048"/>
          </a:xfrm>
          <a:prstGeom prst="rect">
            <a:avLst/>
          </a:prstGeom>
        </p:spPr>
        <p:txBody>
          <a:bodyPr lIns="0" tIns="0" rIns="0" bIns="0" rtlCol="0" anchor="t">
            <a:spAutoFit/>
          </a:bodyPr>
          <a:lstStyle/>
          <a:p>
            <a:pPr algn="just">
              <a:lnSpc>
                <a:spcPts val="4381"/>
              </a:lnSpc>
            </a:pPr>
            <a:r>
              <a:rPr lang="en-US" sz="3129">
                <a:solidFill>
                  <a:srgbClr val="394A54"/>
                </a:solidFill>
                <a:latin typeface="Source Sans Pro"/>
                <a:ea typeface="Source Sans Pro"/>
                <a:cs typeface="Source Sans Pro"/>
                <a:sym typeface="Source Sans Pro"/>
              </a:rPr>
              <a:t>An algorithm is a step-by-step procedure or set of rules designed to perform a specific task or solve a problem. They are essentially the instructions that systems follow to process data and produce outputs.​</a:t>
            </a:r>
          </a:p>
          <a:p>
            <a:pPr algn="just">
              <a:lnSpc>
                <a:spcPts val="4381"/>
              </a:lnSpc>
            </a:pPr>
            <a:r>
              <a:rPr lang="en-US" sz="3129">
                <a:solidFill>
                  <a:srgbClr val="394A54"/>
                </a:solidFill>
                <a:latin typeface="Source Sans Pro"/>
                <a:ea typeface="Source Sans Pro"/>
                <a:cs typeface="Source Sans Pro"/>
                <a:sym typeface="Source Sans Pro"/>
              </a:rPr>
              <a:t>​</a:t>
            </a:r>
          </a:p>
          <a:p>
            <a:pPr algn="just">
              <a:lnSpc>
                <a:spcPts val="4381"/>
              </a:lnSpc>
            </a:pPr>
            <a:r>
              <a:rPr lang="en-US" sz="3129">
                <a:solidFill>
                  <a:srgbClr val="394A54"/>
                </a:solidFill>
                <a:latin typeface="Source Sans Pro"/>
                <a:ea typeface="Source Sans Pro"/>
                <a:cs typeface="Source Sans Pro"/>
                <a:sym typeface="Source Sans Pro"/>
              </a:rPr>
              <a:t>​Artificial intelligence and algorithms are intrinsically linked, as algorithms form the foundational building blocks of AI systems. ​</a:t>
            </a:r>
          </a:p>
          <a:p>
            <a:pPr algn="just">
              <a:lnSpc>
                <a:spcPts val="4381"/>
              </a:lnSpc>
            </a:pPr>
            <a:r>
              <a:rPr lang="en-US" sz="3129">
                <a:solidFill>
                  <a:srgbClr val="394A54"/>
                </a:solidFill>
                <a:latin typeface="Source Sans Pro"/>
                <a:ea typeface="Source Sans Pro"/>
                <a:cs typeface="Source Sans Pro"/>
                <a:sym typeface="Source Sans Pro"/>
              </a:rPr>
              <a:t>​</a:t>
            </a:r>
          </a:p>
          <a:p>
            <a:pPr algn="just">
              <a:lnSpc>
                <a:spcPts val="4381"/>
              </a:lnSpc>
            </a:pPr>
            <a:r>
              <a:rPr lang="en-US" sz="3129">
                <a:solidFill>
                  <a:srgbClr val="394A54"/>
                </a:solidFill>
                <a:latin typeface="Source Sans Pro"/>
                <a:ea typeface="Source Sans Pro"/>
                <a:cs typeface="Source Sans Pro"/>
                <a:sym typeface="Source Sans Pro"/>
              </a:rPr>
              <a:t>AI uses complex algorithms to simulate aspects of human thinking, such as reasoning, decision-making and problem-solving.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2916301"/>
            <a:ext cx="9035314" cy="4397248"/>
          </a:xfrm>
          <a:prstGeom prst="rect">
            <a:avLst/>
          </a:prstGeom>
        </p:spPr>
        <p:txBody>
          <a:bodyPr lIns="0" tIns="0" rIns="0" bIns="0" rtlCol="0" anchor="t">
            <a:spAutoFit/>
          </a:bodyPr>
          <a:lstStyle/>
          <a:p>
            <a:pPr algn="just">
              <a:lnSpc>
                <a:spcPts val="4381"/>
              </a:lnSpc>
            </a:pPr>
            <a:r>
              <a:rPr lang="en-US" sz="3129">
                <a:solidFill>
                  <a:srgbClr val="394A54"/>
                </a:solidFill>
                <a:latin typeface="Source Sans Pro"/>
                <a:ea typeface="Source Sans Pro"/>
                <a:cs typeface="Source Sans Pro"/>
                <a:sym typeface="Source Sans Pro"/>
              </a:rPr>
              <a:t>Machine learning (ML) is a branch or subfield of AI that focuses on developing algorithms that enable systems to learn from and make decisions based on data </a:t>
            </a:r>
            <a:r>
              <a:rPr lang="en-US" sz="3129" b="1">
                <a:solidFill>
                  <a:srgbClr val="394A54"/>
                </a:solidFill>
                <a:latin typeface="Source Sans Pro Bold"/>
                <a:ea typeface="Source Sans Pro Bold"/>
                <a:cs typeface="Source Sans Pro Bold"/>
                <a:sym typeface="Source Sans Pro Bold"/>
              </a:rPr>
              <a:t>without being explicitly programmed for each task</a:t>
            </a:r>
            <a:r>
              <a:rPr lang="en-US" sz="3129">
                <a:solidFill>
                  <a:srgbClr val="394A54"/>
                </a:solidFill>
                <a:latin typeface="Source Sans Pro"/>
                <a:ea typeface="Source Sans Pro"/>
                <a:cs typeface="Source Sans Pro"/>
                <a:sym typeface="Source Sans Pro"/>
              </a:rPr>
              <a:t>. ​</a:t>
            </a:r>
          </a:p>
          <a:p>
            <a:pPr algn="just">
              <a:lnSpc>
                <a:spcPts val="4381"/>
              </a:lnSpc>
            </a:pPr>
            <a:r>
              <a:rPr lang="en-US" sz="3129">
                <a:solidFill>
                  <a:srgbClr val="394A54"/>
                </a:solidFill>
                <a:latin typeface="Source Sans Pro"/>
                <a:ea typeface="Source Sans Pro"/>
                <a:cs typeface="Source Sans Pro"/>
                <a:sym typeface="Source Sans Pro"/>
              </a:rPr>
              <a:t>​</a:t>
            </a:r>
          </a:p>
          <a:p>
            <a:pPr algn="just">
              <a:lnSpc>
                <a:spcPts val="4381"/>
              </a:lnSpc>
            </a:pPr>
            <a:r>
              <a:rPr lang="en-US" sz="3129">
                <a:solidFill>
                  <a:srgbClr val="394A54"/>
                </a:solidFill>
                <a:latin typeface="Source Sans Pro"/>
                <a:ea typeface="Source Sans Pro"/>
                <a:cs typeface="Source Sans Pro"/>
                <a:sym typeface="Source Sans Pro"/>
              </a:rPr>
              <a:t>This process involves identifying patterns within data, which can then be utilised for predictions, classifications, or decision-making.</a:t>
            </a:r>
          </a:p>
        </p:txBody>
      </p:sp>
      <p:sp>
        <p:nvSpPr>
          <p:cNvPr id="12" name="Freeform 12"/>
          <p:cNvSpPr/>
          <p:nvPr/>
        </p:nvSpPr>
        <p:spPr>
          <a:xfrm>
            <a:off x="10971256" y="1775864"/>
            <a:ext cx="6364833" cy="6735273"/>
          </a:xfrm>
          <a:custGeom>
            <a:avLst/>
            <a:gdLst/>
            <a:ahLst/>
            <a:cxnLst/>
            <a:rect l="l" t="t" r="r" b="b"/>
            <a:pathLst>
              <a:path w="6364833" h="6735273">
                <a:moveTo>
                  <a:pt x="0" y="0"/>
                </a:moveTo>
                <a:lnTo>
                  <a:pt x="6364832" y="0"/>
                </a:lnTo>
                <a:lnTo>
                  <a:pt x="6364832" y="6735272"/>
                </a:lnTo>
                <a:lnTo>
                  <a:pt x="0" y="67352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3" name="TextBox 13"/>
          <p:cNvSpPr txBox="1"/>
          <p:nvPr/>
        </p:nvSpPr>
        <p:spPr>
          <a:xfrm>
            <a:off x="1323768" y="1306448"/>
            <a:ext cx="10288582"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Machine Learning​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grpSp>
        <p:nvGrpSpPr>
          <p:cNvPr id="11" name="Group 11"/>
          <p:cNvGrpSpPr/>
          <p:nvPr/>
        </p:nvGrpSpPr>
        <p:grpSpPr>
          <a:xfrm>
            <a:off x="1307446" y="5133203"/>
            <a:ext cx="15673108" cy="3141566"/>
            <a:chOff x="0" y="0"/>
            <a:chExt cx="20897477" cy="4188754"/>
          </a:xfrm>
        </p:grpSpPr>
        <p:sp>
          <p:nvSpPr>
            <p:cNvPr id="12" name="Freeform 12"/>
            <p:cNvSpPr/>
            <p:nvPr/>
          </p:nvSpPr>
          <p:spPr>
            <a:xfrm>
              <a:off x="0" y="0"/>
              <a:ext cx="6528480" cy="4188754"/>
            </a:xfrm>
            <a:custGeom>
              <a:avLst/>
              <a:gdLst/>
              <a:ahLst/>
              <a:cxnLst/>
              <a:rect l="l" t="t" r="r" b="b"/>
              <a:pathLst>
                <a:path w="6528480" h="4188754">
                  <a:moveTo>
                    <a:pt x="0" y="0"/>
                  </a:moveTo>
                  <a:lnTo>
                    <a:pt x="6528480" y="0"/>
                  </a:lnTo>
                  <a:lnTo>
                    <a:pt x="6528480" y="4188754"/>
                  </a:lnTo>
                  <a:lnTo>
                    <a:pt x="0" y="4188754"/>
                  </a:lnTo>
                  <a:lnTo>
                    <a:pt x="0" y="0"/>
                  </a:lnTo>
                  <a:close/>
                </a:path>
              </a:pathLst>
            </a:custGeom>
            <a:blipFill>
              <a:blip r:embed="rId2"/>
              <a:stretch>
                <a:fillRect l="-2433" t="-4508" r="-4196" b="-6884"/>
              </a:stretch>
            </a:blipFill>
          </p:spPr>
          <p:txBody>
            <a:bodyPr/>
            <a:lstStyle/>
            <a:p>
              <a:endParaRPr lang="en-GB"/>
            </a:p>
          </p:txBody>
        </p:sp>
        <p:sp>
          <p:nvSpPr>
            <p:cNvPr id="13" name="Freeform 13"/>
            <p:cNvSpPr/>
            <p:nvPr/>
          </p:nvSpPr>
          <p:spPr>
            <a:xfrm>
              <a:off x="7300025" y="0"/>
              <a:ext cx="6408302" cy="4188754"/>
            </a:xfrm>
            <a:custGeom>
              <a:avLst/>
              <a:gdLst/>
              <a:ahLst/>
              <a:cxnLst/>
              <a:rect l="l" t="t" r="r" b="b"/>
              <a:pathLst>
                <a:path w="6408302" h="4188754">
                  <a:moveTo>
                    <a:pt x="0" y="0"/>
                  </a:moveTo>
                  <a:lnTo>
                    <a:pt x="6408302" y="0"/>
                  </a:lnTo>
                  <a:lnTo>
                    <a:pt x="6408302" y="4188754"/>
                  </a:lnTo>
                  <a:lnTo>
                    <a:pt x="0" y="4188754"/>
                  </a:lnTo>
                  <a:lnTo>
                    <a:pt x="0" y="0"/>
                  </a:lnTo>
                  <a:close/>
                </a:path>
              </a:pathLst>
            </a:custGeom>
            <a:blipFill>
              <a:blip r:embed="rId3"/>
              <a:stretch>
                <a:fillRect l="-1575" t="-4508" r="-3825" b="-6884"/>
              </a:stretch>
            </a:blipFill>
          </p:spPr>
          <p:txBody>
            <a:bodyPr/>
            <a:lstStyle/>
            <a:p>
              <a:endParaRPr lang="en-GB"/>
            </a:p>
          </p:txBody>
        </p:sp>
        <p:sp>
          <p:nvSpPr>
            <p:cNvPr id="14" name="Freeform 14"/>
            <p:cNvSpPr/>
            <p:nvPr/>
          </p:nvSpPr>
          <p:spPr>
            <a:xfrm>
              <a:off x="14479873" y="7209"/>
              <a:ext cx="6417604" cy="4174336"/>
            </a:xfrm>
            <a:custGeom>
              <a:avLst/>
              <a:gdLst/>
              <a:ahLst/>
              <a:cxnLst/>
              <a:rect l="l" t="t" r="r" b="b"/>
              <a:pathLst>
                <a:path w="6417604" h="4174336">
                  <a:moveTo>
                    <a:pt x="0" y="0"/>
                  </a:moveTo>
                  <a:lnTo>
                    <a:pt x="6417604" y="0"/>
                  </a:lnTo>
                  <a:lnTo>
                    <a:pt x="6417604" y="4174336"/>
                  </a:lnTo>
                  <a:lnTo>
                    <a:pt x="0" y="4174336"/>
                  </a:lnTo>
                  <a:lnTo>
                    <a:pt x="0" y="0"/>
                  </a:lnTo>
                  <a:close/>
                </a:path>
              </a:pathLst>
            </a:custGeom>
            <a:blipFill>
              <a:blip r:embed="rId4"/>
              <a:stretch>
                <a:fillRect l="-2077" t="-4508" r="-2807" b="-6884"/>
              </a:stretch>
            </a:blipFill>
          </p:spPr>
          <p:txBody>
            <a:bodyPr/>
            <a:lstStyle/>
            <a:p>
              <a:endParaRPr lang="en-GB"/>
            </a:p>
          </p:txBody>
        </p:sp>
      </p:grpSp>
      <p:sp>
        <p:nvSpPr>
          <p:cNvPr id="15" name="TextBox 15"/>
          <p:cNvSpPr txBox="1"/>
          <p:nvPr/>
        </p:nvSpPr>
        <p:spPr>
          <a:xfrm>
            <a:off x="1323768" y="1306448"/>
            <a:ext cx="10288582"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Generative AI​</a:t>
            </a:r>
          </a:p>
        </p:txBody>
      </p:sp>
      <p:sp>
        <p:nvSpPr>
          <p:cNvPr id="16" name="TextBox 16"/>
          <p:cNvSpPr txBox="1"/>
          <p:nvPr/>
        </p:nvSpPr>
        <p:spPr>
          <a:xfrm>
            <a:off x="1323768" y="2916301"/>
            <a:ext cx="15574097" cy="1082548"/>
          </a:xfrm>
          <a:prstGeom prst="rect">
            <a:avLst/>
          </a:prstGeom>
        </p:spPr>
        <p:txBody>
          <a:bodyPr lIns="0" tIns="0" rIns="0" bIns="0" rtlCol="0" anchor="t">
            <a:spAutoFit/>
          </a:bodyPr>
          <a:lstStyle/>
          <a:p>
            <a:pPr algn="just">
              <a:lnSpc>
                <a:spcPts val="4381"/>
              </a:lnSpc>
            </a:pPr>
            <a:r>
              <a:rPr lang="en-US" sz="3129" b="1">
                <a:solidFill>
                  <a:srgbClr val="394A54"/>
                </a:solidFill>
                <a:latin typeface="Source Sans Pro Bold"/>
                <a:ea typeface="Source Sans Pro Bold"/>
                <a:cs typeface="Source Sans Pro Bold"/>
                <a:sym typeface="Source Sans Pro Bold"/>
              </a:rPr>
              <a:t>Generative AI</a:t>
            </a:r>
            <a:r>
              <a:rPr lang="en-US" sz="3129">
                <a:solidFill>
                  <a:srgbClr val="394A54"/>
                </a:solidFill>
                <a:latin typeface="Source Sans Pro"/>
                <a:ea typeface="Source Sans Pro"/>
                <a:cs typeface="Source Sans Pro"/>
                <a:sym typeface="Source Sans Pro"/>
              </a:rPr>
              <a:t> encompasses AI systems that can create new content, such as text, images, or music, based on the data they were trained on.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Freeform 11"/>
          <p:cNvSpPr/>
          <p:nvPr/>
        </p:nvSpPr>
        <p:spPr>
          <a:xfrm>
            <a:off x="10494308" y="2143069"/>
            <a:ext cx="6764992" cy="6000862"/>
          </a:xfrm>
          <a:custGeom>
            <a:avLst/>
            <a:gdLst/>
            <a:ahLst/>
            <a:cxnLst/>
            <a:rect l="l" t="t" r="r" b="b"/>
            <a:pathLst>
              <a:path w="6764992" h="6000862">
                <a:moveTo>
                  <a:pt x="0" y="0"/>
                </a:moveTo>
                <a:lnTo>
                  <a:pt x="6764992" y="0"/>
                </a:lnTo>
                <a:lnTo>
                  <a:pt x="6764992" y="6000862"/>
                </a:lnTo>
                <a:lnTo>
                  <a:pt x="0" y="6000862"/>
                </a:lnTo>
                <a:lnTo>
                  <a:pt x="0" y="0"/>
                </a:lnTo>
                <a:close/>
              </a:path>
            </a:pathLst>
          </a:custGeom>
          <a:blipFill>
            <a:blip r:embed="rId2"/>
            <a:stretch>
              <a:fillRect l="-27535" t="-10889" r="-28831" b="-10889"/>
            </a:stretch>
          </a:blipFill>
        </p:spPr>
        <p:txBody>
          <a:bodyPr/>
          <a:lstStyle/>
          <a:p>
            <a:endParaRPr lang="en-GB"/>
          </a:p>
        </p:txBody>
      </p:sp>
      <p:sp>
        <p:nvSpPr>
          <p:cNvPr id="12" name="TextBox 12"/>
          <p:cNvSpPr txBox="1"/>
          <p:nvPr/>
        </p:nvSpPr>
        <p:spPr>
          <a:xfrm>
            <a:off x="1323768" y="1306448"/>
            <a:ext cx="10288582"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Attention Economy​</a:t>
            </a:r>
          </a:p>
        </p:txBody>
      </p:sp>
      <p:sp>
        <p:nvSpPr>
          <p:cNvPr id="13" name="TextBox 13"/>
          <p:cNvSpPr txBox="1"/>
          <p:nvPr/>
        </p:nvSpPr>
        <p:spPr>
          <a:xfrm>
            <a:off x="1323768" y="3468751"/>
            <a:ext cx="7820232" cy="3292348"/>
          </a:xfrm>
          <a:prstGeom prst="rect">
            <a:avLst/>
          </a:prstGeom>
        </p:spPr>
        <p:txBody>
          <a:bodyPr lIns="0" tIns="0" rIns="0" bIns="0" rtlCol="0" anchor="t">
            <a:spAutoFit/>
          </a:bodyPr>
          <a:lstStyle/>
          <a:p>
            <a:pPr algn="just">
              <a:lnSpc>
                <a:spcPts val="4381"/>
              </a:lnSpc>
            </a:pPr>
            <a:r>
              <a:rPr lang="en-US" sz="3129">
                <a:solidFill>
                  <a:srgbClr val="394A54"/>
                </a:solidFill>
                <a:latin typeface="Source Sans Pro"/>
                <a:ea typeface="Source Sans Pro"/>
                <a:cs typeface="Source Sans Pro"/>
                <a:sym typeface="Source Sans Pro"/>
              </a:rPr>
              <a:t>It refers to a system where human attention is treated as a valuable commodity. In this scenario, various institutions, including media organisations and digital platforms, compete to capture and retain people’s attention, which is then turned into revenue and influence.​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10288582"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Attention Economy​</a:t>
            </a:r>
          </a:p>
        </p:txBody>
      </p:sp>
      <p:sp>
        <p:nvSpPr>
          <p:cNvPr id="12" name="TextBox 12"/>
          <p:cNvSpPr txBox="1"/>
          <p:nvPr/>
        </p:nvSpPr>
        <p:spPr>
          <a:xfrm>
            <a:off x="1323768" y="3449701"/>
            <a:ext cx="7120016" cy="2171574"/>
          </a:xfrm>
          <a:prstGeom prst="rect">
            <a:avLst/>
          </a:prstGeom>
        </p:spPr>
        <p:txBody>
          <a:bodyPr lIns="0" tIns="0" rIns="0" bIns="0" rtlCol="0" anchor="t">
            <a:spAutoFit/>
          </a:bodyPr>
          <a:lstStyle/>
          <a:p>
            <a:pPr algn="just">
              <a:lnSpc>
                <a:spcPts val="5781"/>
              </a:lnSpc>
            </a:pPr>
            <a:r>
              <a:rPr lang="en-US" sz="4129" b="1">
                <a:solidFill>
                  <a:srgbClr val="394A54"/>
                </a:solidFill>
                <a:latin typeface="Source Sans Pro Bold"/>
                <a:ea typeface="Source Sans Pro Bold"/>
                <a:cs typeface="Source Sans Pro Bold"/>
                <a:sym typeface="Source Sans Pro Bold"/>
              </a:rPr>
              <a:t>These organisations need to grab our attention because of our data. But why?​</a:t>
            </a:r>
          </a:p>
        </p:txBody>
      </p:sp>
      <p:sp>
        <p:nvSpPr>
          <p:cNvPr id="13" name="Freeform 13"/>
          <p:cNvSpPr/>
          <p:nvPr/>
        </p:nvSpPr>
        <p:spPr>
          <a:xfrm>
            <a:off x="10494308" y="2143069"/>
            <a:ext cx="6764992" cy="6000862"/>
          </a:xfrm>
          <a:custGeom>
            <a:avLst/>
            <a:gdLst/>
            <a:ahLst/>
            <a:cxnLst/>
            <a:rect l="l" t="t" r="r" b="b"/>
            <a:pathLst>
              <a:path w="6764992" h="6000862">
                <a:moveTo>
                  <a:pt x="0" y="0"/>
                </a:moveTo>
                <a:lnTo>
                  <a:pt x="6764992" y="0"/>
                </a:lnTo>
                <a:lnTo>
                  <a:pt x="6764992" y="6000862"/>
                </a:lnTo>
                <a:lnTo>
                  <a:pt x="0" y="6000862"/>
                </a:lnTo>
                <a:lnTo>
                  <a:pt x="0" y="0"/>
                </a:lnTo>
                <a:close/>
              </a:path>
            </a:pathLst>
          </a:custGeom>
          <a:blipFill>
            <a:blip r:embed="rId2"/>
            <a:stretch>
              <a:fillRect l="-27535" t="-10889" r="-28831" b="-10889"/>
            </a:stretch>
          </a:blipFill>
        </p:spPr>
        <p:txBody>
          <a:bodyPr/>
          <a:lstStyle/>
          <a:p>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Freeform 11"/>
          <p:cNvSpPr/>
          <p:nvPr/>
        </p:nvSpPr>
        <p:spPr>
          <a:xfrm>
            <a:off x="3658491" y="2571283"/>
            <a:ext cx="10971018" cy="6322049"/>
          </a:xfrm>
          <a:custGeom>
            <a:avLst/>
            <a:gdLst/>
            <a:ahLst/>
            <a:cxnLst/>
            <a:rect l="l" t="t" r="r" b="b"/>
            <a:pathLst>
              <a:path w="10971018" h="6322049">
                <a:moveTo>
                  <a:pt x="0" y="0"/>
                </a:moveTo>
                <a:lnTo>
                  <a:pt x="10971018" y="0"/>
                </a:lnTo>
                <a:lnTo>
                  <a:pt x="10971018" y="6322049"/>
                </a:lnTo>
                <a:lnTo>
                  <a:pt x="0" y="6322049"/>
                </a:lnTo>
                <a:lnTo>
                  <a:pt x="0" y="0"/>
                </a:lnTo>
                <a:close/>
              </a:path>
            </a:pathLst>
          </a:custGeom>
          <a:blipFill>
            <a:blip r:embed="rId2"/>
            <a:stretch>
              <a:fillRect/>
            </a:stretch>
          </a:blipFill>
        </p:spPr>
        <p:txBody>
          <a:bodyPr/>
          <a:lstStyle/>
          <a:p>
            <a:endParaRPr lang="en-GB"/>
          </a:p>
        </p:txBody>
      </p:sp>
      <p:sp>
        <p:nvSpPr>
          <p:cNvPr id="12" name="TextBox 12"/>
          <p:cNvSpPr txBox="1"/>
          <p:nvPr/>
        </p:nvSpPr>
        <p:spPr>
          <a:xfrm>
            <a:off x="1323768" y="1306448"/>
            <a:ext cx="10288582"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Attention Economy​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Freeform 11"/>
          <p:cNvSpPr/>
          <p:nvPr/>
        </p:nvSpPr>
        <p:spPr>
          <a:xfrm>
            <a:off x="11849429" y="1392173"/>
            <a:ext cx="5009261" cy="7781377"/>
          </a:xfrm>
          <a:custGeom>
            <a:avLst/>
            <a:gdLst/>
            <a:ahLst/>
            <a:cxnLst/>
            <a:rect l="l" t="t" r="r" b="b"/>
            <a:pathLst>
              <a:path w="5009261" h="7781377">
                <a:moveTo>
                  <a:pt x="0" y="0"/>
                </a:moveTo>
                <a:lnTo>
                  <a:pt x="5009261" y="0"/>
                </a:lnTo>
                <a:lnTo>
                  <a:pt x="5009261" y="7781377"/>
                </a:lnTo>
                <a:lnTo>
                  <a:pt x="0" y="7781377"/>
                </a:lnTo>
                <a:lnTo>
                  <a:pt x="0" y="0"/>
                </a:lnTo>
                <a:close/>
              </a:path>
            </a:pathLst>
          </a:custGeom>
          <a:blipFill>
            <a:blip r:embed="rId2"/>
            <a:stretch>
              <a:fillRect/>
            </a:stretch>
          </a:blipFill>
        </p:spPr>
        <p:txBody>
          <a:bodyPr/>
          <a:lstStyle/>
          <a:p>
            <a:endParaRPr lang="en-GB"/>
          </a:p>
        </p:txBody>
      </p:sp>
      <p:sp>
        <p:nvSpPr>
          <p:cNvPr id="12" name="TextBox 12"/>
          <p:cNvSpPr txBox="1"/>
          <p:nvPr/>
        </p:nvSpPr>
        <p:spPr>
          <a:xfrm>
            <a:off x="1323768" y="3962506"/>
            <a:ext cx="9931178" cy="2314363"/>
          </a:xfrm>
          <a:prstGeom prst="rect">
            <a:avLst/>
          </a:prstGeom>
        </p:spPr>
        <p:txBody>
          <a:bodyPr lIns="0" tIns="0" rIns="0" bIns="0" rtlCol="0" anchor="t">
            <a:spAutoFit/>
          </a:bodyPr>
          <a:lstStyle/>
          <a:p>
            <a:pPr algn="just">
              <a:lnSpc>
                <a:spcPts val="3686"/>
              </a:lnSpc>
            </a:pPr>
            <a:r>
              <a:rPr lang="en-US" sz="2633">
                <a:solidFill>
                  <a:srgbClr val="394A54"/>
                </a:solidFill>
                <a:latin typeface="Source Sans Pro"/>
                <a:ea typeface="Source Sans Pro"/>
                <a:cs typeface="Source Sans Pro"/>
                <a:sym typeface="Source Sans Pro"/>
              </a:rPr>
              <a:t>Surveillance capitalism refers to the practice of collecting people’s data based on their online behaviour, which allow companies and organisations to understand our preferences, modify our behaviours, and predict our future actions. This is done primarily to generate revenue and market control.​</a:t>
            </a:r>
          </a:p>
        </p:txBody>
      </p:sp>
      <p:sp>
        <p:nvSpPr>
          <p:cNvPr id="13" name="TextBox 13"/>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Surveillance Capitalism​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028700"/>
            <a:ext cx="16230600" cy="8229600"/>
          </a:xfrm>
          <a:custGeom>
            <a:avLst/>
            <a:gdLst/>
            <a:ahLst/>
            <a:cxnLst/>
            <a:rect l="l" t="t" r="r" b="b"/>
            <a:pathLst>
              <a:path w="16230600" h="8229600">
                <a:moveTo>
                  <a:pt x="0" y="0"/>
                </a:moveTo>
                <a:lnTo>
                  <a:pt x="16230600" y="0"/>
                </a:lnTo>
                <a:lnTo>
                  <a:pt x="16230600" y="8229600"/>
                </a:lnTo>
                <a:lnTo>
                  <a:pt x="0" y="8229600"/>
                </a:lnTo>
                <a:lnTo>
                  <a:pt x="0" y="0"/>
                </a:lnTo>
                <a:close/>
              </a:path>
            </a:pathLst>
          </a:custGeom>
          <a:blipFill>
            <a:blip r:embed="rId2"/>
            <a:stretch>
              <a:fillRect t="-107405" b="-88058"/>
            </a:stretch>
          </a:blipFill>
        </p:spPr>
        <p:txBody>
          <a:bodyPr/>
          <a:lstStyle/>
          <a:p>
            <a:endParaRPr lang="en-GB"/>
          </a:p>
        </p:txBody>
      </p:sp>
      <p:grpSp>
        <p:nvGrpSpPr>
          <p:cNvPr id="3" name="Group 3"/>
          <p:cNvGrpSpPr/>
          <p:nvPr/>
        </p:nvGrpSpPr>
        <p:grpSpPr>
          <a:xfrm>
            <a:off x="9144000" y="0"/>
            <a:ext cx="9144000" cy="10287000"/>
            <a:chOff x="0" y="0"/>
            <a:chExt cx="3549180" cy="3992828"/>
          </a:xfrm>
        </p:grpSpPr>
        <p:sp>
          <p:nvSpPr>
            <p:cNvPr id="4" name="Freeform 4"/>
            <p:cNvSpPr/>
            <p:nvPr/>
          </p:nvSpPr>
          <p:spPr>
            <a:xfrm>
              <a:off x="0" y="0"/>
              <a:ext cx="3549180" cy="3992828"/>
            </a:xfrm>
            <a:custGeom>
              <a:avLst/>
              <a:gdLst/>
              <a:ahLst/>
              <a:cxnLst/>
              <a:rect l="l" t="t" r="r" b="b"/>
              <a:pathLst>
                <a:path w="3549180" h="3992828">
                  <a:moveTo>
                    <a:pt x="0" y="0"/>
                  </a:moveTo>
                  <a:lnTo>
                    <a:pt x="3549180" y="0"/>
                  </a:lnTo>
                  <a:lnTo>
                    <a:pt x="3549180" y="3992828"/>
                  </a:lnTo>
                  <a:lnTo>
                    <a:pt x="0" y="3992828"/>
                  </a:lnTo>
                  <a:close/>
                </a:path>
              </a:pathLst>
            </a:custGeom>
            <a:solidFill>
              <a:srgbClr val="FF6B34"/>
            </a:solidFill>
          </p:spPr>
          <p:txBody>
            <a:bodyPr/>
            <a:lstStyle/>
            <a:p>
              <a:endParaRPr lang="en-GB"/>
            </a:p>
          </p:txBody>
        </p:sp>
        <p:sp>
          <p:nvSpPr>
            <p:cNvPr id="5" name="TextBox 5"/>
            <p:cNvSpPr txBox="1"/>
            <p:nvPr/>
          </p:nvSpPr>
          <p:spPr>
            <a:xfrm>
              <a:off x="0" y="-38100"/>
              <a:ext cx="3549180" cy="4030928"/>
            </a:xfrm>
            <a:prstGeom prst="rect">
              <a:avLst/>
            </a:prstGeom>
          </p:spPr>
          <p:txBody>
            <a:bodyPr lIns="46904" tIns="46904" rIns="46904" bIns="46904" rtlCol="0" anchor="ctr"/>
            <a:lstStyle/>
            <a:p>
              <a:pPr algn="ctr">
                <a:lnSpc>
                  <a:spcPts val="1809"/>
                </a:lnSpc>
                <a:spcBef>
                  <a:spcPct val="0"/>
                </a:spcBef>
              </a:pPr>
              <a:endParaRPr/>
            </a:p>
          </p:txBody>
        </p:sp>
      </p:grpSp>
      <p:sp>
        <p:nvSpPr>
          <p:cNvPr id="6" name="TextBox 6"/>
          <p:cNvSpPr txBox="1"/>
          <p:nvPr/>
        </p:nvSpPr>
        <p:spPr>
          <a:xfrm>
            <a:off x="9870524" y="3774540"/>
            <a:ext cx="7388776" cy="1057348"/>
          </a:xfrm>
          <a:prstGeom prst="rect">
            <a:avLst/>
          </a:prstGeom>
        </p:spPr>
        <p:txBody>
          <a:bodyPr lIns="0" tIns="0" rIns="0" bIns="0" rtlCol="0" anchor="t">
            <a:spAutoFit/>
          </a:bodyPr>
          <a:lstStyle/>
          <a:p>
            <a:pPr algn="l">
              <a:lnSpc>
                <a:spcPts val="8029"/>
              </a:lnSpc>
            </a:pPr>
            <a:r>
              <a:rPr lang="en-US" sz="7504" b="1" i="1">
                <a:solidFill>
                  <a:srgbClr val="F7F7F7"/>
                </a:solidFill>
                <a:latin typeface="Source Sans Pro Bold Italics"/>
                <a:ea typeface="Source Sans Pro Bold Italics"/>
                <a:cs typeface="Source Sans Pro Bold Italics"/>
                <a:sym typeface="Source Sans Pro Bold Italics"/>
              </a:rPr>
              <a:t>SESSION 3</a:t>
            </a:r>
          </a:p>
        </p:txBody>
      </p:sp>
      <p:sp>
        <p:nvSpPr>
          <p:cNvPr id="7" name="TextBox 7"/>
          <p:cNvSpPr txBox="1"/>
          <p:nvPr/>
        </p:nvSpPr>
        <p:spPr>
          <a:xfrm>
            <a:off x="9870524" y="6036330"/>
            <a:ext cx="7642176" cy="1109298"/>
          </a:xfrm>
          <a:prstGeom prst="rect">
            <a:avLst/>
          </a:prstGeom>
        </p:spPr>
        <p:txBody>
          <a:bodyPr lIns="0" tIns="0" rIns="0" bIns="0" rtlCol="0" anchor="t">
            <a:spAutoFit/>
          </a:bodyPr>
          <a:lstStyle/>
          <a:p>
            <a:pPr algn="l">
              <a:lnSpc>
                <a:spcPts val="4298"/>
              </a:lnSpc>
            </a:pPr>
            <a:r>
              <a:rPr lang="en-US" sz="4298" b="1" i="1">
                <a:solidFill>
                  <a:srgbClr val="FFFFFF"/>
                </a:solidFill>
                <a:latin typeface="Source Sans Pro Bold Italics"/>
                <a:ea typeface="Source Sans Pro Bold Italics"/>
                <a:cs typeface="Source Sans Pro Bold Italics"/>
                <a:sym typeface="Source Sans Pro Bold Italics"/>
              </a:rPr>
              <a:t>“Media Literacy in the Digital Age​”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2665046"/>
            <a:ext cx="9931178" cy="6048163"/>
          </a:xfrm>
          <a:prstGeom prst="rect">
            <a:avLst/>
          </a:prstGeom>
        </p:spPr>
        <p:txBody>
          <a:bodyPr lIns="0" tIns="0" rIns="0" bIns="0" rtlCol="0" anchor="t">
            <a:spAutoFit/>
          </a:bodyPr>
          <a:lstStyle/>
          <a:p>
            <a:pPr algn="just">
              <a:lnSpc>
                <a:spcPts val="3686"/>
              </a:lnSpc>
            </a:pPr>
            <a:r>
              <a:rPr lang="en-US" sz="2633" b="1">
                <a:solidFill>
                  <a:srgbClr val="394A54"/>
                </a:solidFill>
                <a:latin typeface="Source Sans Pro Bold"/>
                <a:ea typeface="Source Sans Pro Bold"/>
                <a:cs typeface="Source Sans Pro Bold"/>
                <a:sym typeface="Source Sans Pro Bold"/>
              </a:rPr>
              <a:t>Attention-based business model:</a:t>
            </a:r>
            <a:r>
              <a:rPr lang="en-US" sz="2633">
                <a:solidFill>
                  <a:srgbClr val="394A54"/>
                </a:solidFill>
                <a:latin typeface="Source Sans Pro"/>
                <a:ea typeface="Source Sans Pro"/>
                <a:cs typeface="Source Sans Pro"/>
                <a:sym typeface="Source Sans Pro"/>
              </a:rPr>
              <a:t> advertising revenue tied directly to user engagement.​</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b="1">
                <a:solidFill>
                  <a:srgbClr val="394A54"/>
                </a:solidFill>
                <a:latin typeface="Source Sans Pro Bold"/>
                <a:ea typeface="Source Sans Pro Bold"/>
                <a:cs typeface="Source Sans Pro Bold"/>
                <a:sym typeface="Source Sans Pro Bold"/>
              </a:rPr>
              <a:t>Easy and cheap content creation:</a:t>
            </a:r>
            <a:r>
              <a:rPr lang="en-US" sz="2633">
                <a:solidFill>
                  <a:srgbClr val="394A54"/>
                </a:solidFill>
                <a:latin typeface="Source Sans Pro"/>
                <a:ea typeface="Source Sans Pro"/>
                <a:cs typeface="Source Sans Pro"/>
                <a:sym typeface="Source Sans Pro"/>
              </a:rPr>
              <a:t> potentially, anyone can produce and spread digital content.​</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b="1">
                <a:solidFill>
                  <a:srgbClr val="394A54"/>
                </a:solidFill>
                <a:latin typeface="Source Sans Pro Bold"/>
                <a:ea typeface="Source Sans Pro Bold"/>
                <a:cs typeface="Source Sans Pro Bold"/>
                <a:sym typeface="Source Sans Pro Bold"/>
              </a:rPr>
              <a:t>Platform dominance:</a:t>
            </a:r>
            <a:r>
              <a:rPr lang="en-US" sz="2633">
                <a:solidFill>
                  <a:srgbClr val="394A54"/>
                </a:solidFill>
                <a:latin typeface="Source Sans Pro"/>
                <a:ea typeface="Source Sans Pro"/>
                <a:cs typeface="Source Sans Pro"/>
                <a:sym typeface="Source Sans Pro"/>
              </a:rPr>
              <a:t> concentration of people’s data in a few major platforms (Google, Amazon, Meta, Netflix etc.)​</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b="1">
                <a:solidFill>
                  <a:srgbClr val="394A54"/>
                </a:solidFill>
                <a:latin typeface="Source Sans Pro Bold"/>
                <a:ea typeface="Source Sans Pro Bold"/>
                <a:cs typeface="Source Sans Pro Bold"/>
                <a:sym typeface="Source Sans Pro Bold"/>
              </a:rPr>
              <a:t>Metrics based on engagement and interaction:</a:t>
            </a:r>
            <a:r>
              <a:rPr lang="en-US" sz="2633">
                <a:solidFill>
                  <a:srgbClr val="394A54"/>
                </a:solidFill>
                <a:latin typeface="Source Sans Pro"/>
                <a:ea typeface="Source Sans Pro"/>
                <a:cs typeface="Source Sans Pro"/>
                <a:sym typeface="Source Sans Pro"/>
              </a:rPr>
              <a:t> views, clicks, shares, and time spent drives decision-making.​</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b="1">
                <a:solidFill>
                  <a:srgbClr val="394A54"/>
                </a:solidFill>
                <a:latin typeface="Source Sans Pro Bold"/>
                <a:ea typeface="Source Sans Pro Bold"/>
                <a:cs typeface="Source Sans Pro Bold"/>
                <a:sym typeface="Source Sans Pro Bold"/>
              </a:rPr>
              <a:t>Competition intensification:</a:t>
            </a:r>
            <a:r>
              <a:rPr lang="en-US" sz="2633">
                <a:solidFill>
                  <a:srgbClr val="394A54"/>
                </a:solidFill>
                <a:latin typeface="Source Sans Pro"/>
                <a:ea typeface="Source Sans Pro"/>
                <a:cs typeface="Source Sans Pro"/>
                <a:sym typeface="Source Sans Pro"/>
              </a:rPr>
              <a:t> constant dispute for user attention.</a:t>
            </a:r>
          </a:p>
        </p:txBody>
      </p:sp>
      <p:sp>
        <p:nvSpPr>
          <p:cNvPr id="12" name="TextBox 12"/>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The Digital Media Ecosystem​</a:t>
            </a:r>
          </a:p>
        </p:txBody>
      </p:sp>
      <p:sp>
        <p:nvSpPr>
          <p:cNvPr id="13" name="Freeform 13"/>
          <p:cNvSpPr/>
          <p:nvPr/>
        </p:nvSpPr>
        <p:spPr>
          <a:xfrm>
            <a:off x="11900399" y="2766703"/>
            <a:ext cx="5358901" cy="4753593"/>
          </a:xfrm>
          <a:custGeom>
            <a:avLst/>
            <a:gdLst/>
            <a:ahLst/>
            <a:cxnLst/>
            <a:rect l="l" t="t" r="r" b="b"/>
            <a:pathLst>
              <a:path w="5358901" h="4753593">
                <a:moveTo>
                  <a:pt x="0" y="0"/>
                </a:moveTo>
                <a:lnTo>
                  <a:pt x="5358901" y="0"/>
                </a:lnTo>
                <a:lnTo>
                  <a:pt x="5358901" y="4753594"/>
                </a:lnTo>
                <a:lnTo>
                  <a:pt x="0" y="4753594"/>
                </a:lnTo>
                <a:lnTo>
                  <a:pt x="0" y="0"/>
                </a:lnTo>
                <a:close/>
              </a:path>
            </a:pathLst>
          </a:custGeom>
          <a:blipFill>
            <a:blip r:embed="rId2"/>
            <a:stretch>
              <a:fillRect l="-27535" t="-10889" r="-28831" b="-10889"/>
            </a:stretch>
          </a:blipFill>
        </p:spPr>
        <p:txBody>
          <a:bodyPr/>
          <a:lstStyle/>
          <a:p>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4019614"/>
            <a:ext cx="7244578" cy="2171573"/>
          </a:xfrm>
          <a:prstGeom prst="rect">
            <a:avLst/>
          </a:prstGeom>
        </p:spPr>
        <p:txBody>
          <a:bodyPr lIns="0" tIns="0" rIns="0" bIns="0" rtlCol="0" anchor="t">
            <a:spAutoFit/>
          </a:bodyPr>
          <a:lstStyle/>
          <a:p>
            <a:pPr algn="just">
              <a:lnSpc>
                <a:spcPts val="5782"/>
              </a:lnSpc>
            </a:pPr>
            <a:r>
              <a:rPr lang="en-US" sz="4130" b="1">
                <a:solidFill>
                  <a:srgbClr val="394A54"/>
                </a:solidFill>
                <a:latin typeface="Source Sans Pro Bold"/>
                <a:ea typeface="Source Sans Pro Bold"/>
                <a:cs typeface="Source Sans Pro Bold"/>
                <a:sym typeface="Source Sans Pro Bold"/>
              </a:rPr>
              <a:t>What are some of the main strategies digital platforms use to grab our attention?​</a:t>
            </a:r>
          </a:p>
        </p:txBody>
      </p:sp>
      <p:sp>
        <p:nvSpPr>
          <p:cNvPr id="12" name="TextBox 12"/>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The Digital Media Ecosystem​</a:t>
            </a:r>
          </a:p>
        </p:txBody>
      </p:sp>
      <p:sp>
        <p:nvSpPr>
          <p:cNvPr id="13" name="Freeform 13"/>
          <p:cNvSpPr/>
          <p:nvPr/>
        </p:nvSpPr>
        <p:spPr>
          <a:xfrm>
            <a:off x="10494308" y="2143069"/>
            <a:ext cx="6764992" cy="6000862"/>
          </a:xfrm>
          <a:custGeom>
            <a:avLst/>
            <a:gdLst/>
            <a:ahLst/>
            <a:cxnLst/>
            <a:rect l="l" t="t" r="r" b="b"/>
            <a:pathLst>
              <a:path w="6764992" h="6000862">
                <a:moveTo>
                  <a:pt x="0" y="0"/>
                </a:moveTo>
                <a:lnTo>
                  <a:pt x="6764992" y="0"/>
                </a:lnTo>
                <a:lnTo>
                  <a:pt x="6764992" y="6000862"/>
                </a:lnTo>
                <a:lnTo>
                  <a:pt x="0" y="6000862"/>
                </a:lnTo>
                <a:lnTo>
                  <a:pt x="0" y="0"/>
                </a:lnTo>
                <a:close/>
              </a:path>
            </a:pathLst>
          </a:custGeom>
          <a:blipFill>
            <a:blip r:embed="rId2"/>
            <a:stretch>
              <a:fillRect l="-27535" t="-10889" r="-28831" b="-10889"/>
            </a:stretch>
          </a:blipFill>
        </p:spPr>
        <p:txBody>
          <a:bodyPr/>
          <a:lstStyle/>
          <a:p>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The Digital Media Ecosystem​</a:t>
            </a:r>
          </a:p>
        </p:txBody>
      </p:sp>
      <p:sp>
        <p:nvSpPr>
          <p:cNvPr id="12" name="TextBox 12"/>
          <p:cNvSpPr txBox="1"/>
          <p:nvPr/>
        </p:nvSpPr>
        <p:spPr>
          <a:xfrm>
            <a:off x="11147389" y="7564075"/>
            <a:ext cx="5554827" cy="674793"/>
          </a:xfrm>
          <a:prstGeom prst="rect">
            <a:avLst/>
          </a:prstGeom>
        </p:spPr>
        <p:txBody>
          <a:bodyPr lIns="0" tIns="0" rIns="0" bIns="0" rtlCol="0" anchor="t">
            <a:spAutoFit/>
          </a:bodyPr>
          <a:lstStyle/>
          <a:p>
            <a:pPr algn="l">
              <a:lnSpc>
                <a:spcPts val="2706"/>
              </a:lnSpc>
            </a:pPr>
            <a:r>
              <a:rPr lang="en-US" sz="1933" dirty="0">
                <a:solidFill>
                  <a:srgbClr val="394A54"/>
                </a:solidFill>
                <a:latin typeface="Source Sans Pro"/>
                <a:ea typeface="Source Sans Pro"/>
                <a:cs typeface="Source Sans Pro"/>
                <a:sym typeface="Source Sans Pro"/>
              </a:rPr>
              <a:t>Source: Tactical Tech</a:t>
            </a:r>
          </a:p>
          <a:p>
            <a:pPr algn="l">
              <a:lnSpc>
                <a:spcPts val="2706"/>
              </a:lnSpc>
            </a:pPr>
            <a:r>
              <a:rPr lang="en-US" sz="1933" u="sng" dirty="0">
                <a:solidFill>
                  <a:srgbClr val="0851E2"/>
                </a:solidFill>
                <a:latin typeface="Source Sans Pro"/>
                <a:ea typeface="Source Sans Pro"/>
                <a:cs typeface="Source Sans Pro"/>
                <a:sym typeface="Source Sans Pro"/>
              </a:rPr>
              <a:t>https://theglassroom.org/en/misinformation-edition​</a:t>
            </a:r>
          </a:p>
        </p:txBody>
      </p:sp>
      <p:pic>
        <p:nvPicPr>
          <p:cNvPr id="14" name="Online Media 13" title="Six Easy Steps to Get us  Addicted to our Phones.">
            <a:hlinkClick r:id="" action="ppaction://media"/>
            <a:extLst>
              <a:ext uri="{FF2B5EF4-FFF2-40B4-BE49-F238E27FC236}">
                <a16:creationId xmlns:a16="http://schemas.microsoft.com/office/drawing/2014/main" id="{CBCCF124-65E5-D032-7DD9-A064B8099BD2}"/>
              </a:ext>
            </a:extLst>
          </p:cNvPr>
          <p:cNvPicPr>
            <a:picLocks noRot="1" noChangeAspect="1"/>
          </p:cNvPicPr>
          <p:nvPr>
            <a:videoFile r:link="rId1"/>
          </p:nvPr>
        </p:nvPicPr>
        <p:blipFill>
          <a:blip r:embed="rId3"/>
          <a:stretch>
            <a:fillRect/>
          </a:stretch>
        </p:blipFill>
        <p:spPr>
          <a:xfrm>
            <a:off x="1323768" y="2892874"/>
            <a:ext cx="9330552" cy="52717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Quantity over Quality​</a:t>
            </a:r>
          </a:p>
        </p:txBody>
      </p:sp>
      <p:sp>
        <p:nvSpPr>
          <p:cNvPr id="12" name="TextBox 12"/>
          <p:cNvSpPr txBox="1"/>
          <p:nvPr/>
        </p:nvSpPr>
        <p:spPr>
          <a:xfrm>
            <a:off x="1323768" y="2795693"/>
            <a:ext cx="7531908" cy="5114713"/>
          </a:xfrm>
          <a:prstGeom prst="rect">
            <a:avLst/>
          </a:prstGeom>
        </p:spPr>
        <p:txBody>
          <a:bodyPr lIns="0" tIns="0" rIns="0" bIns="0" rtlCol="0" anchor="t">
            <a:spAutoFit/>
          </a:bodyPr>
          <a:lstStyle/>
          <a:p>
            <a:pPr algn="just">
              <a:lnSpc>
                <a:spcPts val="3686"/>
              </a:lnSpc>
            </a:pPr>
            <a:r>
              <a:rPr lang="en-US" sz="2633">
                <a:solidFill>
                  <a:srgbClr val="394A54"/>
                </a:solidFill>
                <a:latin typeface="Source Sans Pro"/>
                <a:ea typeface="Source Sans Pro"/>
                <a:cs typeface="Source Sans Pro"/>
                <a:sym typeface="Source Sans Pro"/>
              </a:rPr>
              <a:t>Many media organisations and other content creators use a variety of strategies and techniques to persuade users to click on their links, such as eye-catching headlines that evoke curiosity, or the use of sensationalist language that looks shocking and makes people want to learn more by clicking on the link. The goal is to grab your attention, spark your interest, and ultimately drive you to engage with their content.​</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a:solidFill>
                  <a:srgbClr val="394A54"/>
                </a:solidFill>
                <a:latin typeface="Source Sans Pro"/>
                <a:ea typeface="Source Sans Pro"/>
                <a:cs typeface="Source Sans Pro"/>
                <a:sym typeface="Source Sans Pro"/>
              </a:rPr>
              <a:t>How does it affect news media and journalism?</a:t>
            </a:r>
          </a:p>
        </p:txBody>
      </p:sp>
      <p:sp>
        <p:nvSpPr>
          <p:cNvPr id="13" name="Freeform 13"/>
          <p:cNvSpPr/>
          <p:nvPr/>
        </p:nvSpPr>
        <p:spPr>
          <a:xfrm>
            <a:off x="10494308" y="2143069"/>
            <a:ext cx="6764992" cy="6000862"/>
          </a:xfrm>
          <a:custGeom>
            <a:avLst/>
            <a:gdLst/>
            <a:ahLst/>
            <a:cxnLst/>
            <a:rect l="l" t="t" r="r" b="b"/>
            <a:pathLst>
              <a:path w="6764992" h="6000862">
                <a:moveTo>
                  <a:pt x="0" y="0"/>
                </a:moveTo>
                <a:lnTo>
                  <a:pt x="6764992" y="0"/>
                </a:lnTo>
                <a:lnTo>
                  <a:pt x="6764992" y="6000862"/>
                </a:lnTo>
                <a:lnTo>
                  <a:pt x="0" y="6000862"/>
                </a:lnTo>
                <a:lnTo>
                  <a:pt x="0" y="0"/>
                </a:lnTo>
                <a:close/>
              </a:path>
            </a:pathLst>
          </a:custGeom>
          <a:blipFill>
            <a:blip r:embed="rId2"/>
            <a:stretch>
              <a:fillRect l="-27535" t="-10889" r="-28831" b="-10889"/>
            </a:stretch>
          </a:blipFill>
        </p:spPr>
        <p:txBody>
          <a:bodyPr/>
          <a:lstStyle/>
          <a:p>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Freeform 11"/>
          <p:cNvSpPr/>
          <p:nvPr/>
        </p:nvSpPr>
        <p:spPr>
          <a:xfrm>
            <a:off x="10254494" y="2041125"/>
            <a:ext cx="6923012" cy="6204749"/>
          </a:xfrm>
          <a:custGeom>
            <a:avLst/>
            <a:gdLst/>
            <a:ahLst/>
            <a:cxnLst/>
            <a:rect l="l" t="t" r="r" b="b"/>
            <a:pathLst>
              <a:path w="6923012" h="6204749">
                <a:moveTo>
                  <a:pt x="0" y="0"/>
                </a:moveTo>
                <a:lnTo>
                  <a:pt x="6923012" y="0"/>
                </a:lnTo>
                <a:lnTo>
                  <a:pt x="6923012" y="6204750"/>
                </a:lnTo>
                <a:lnTo>
                  <a:pt x="0" y="6204750"/>
                </a:lnTo>
                <a:lnTo>
                  <a:pt x="0" y="0"/>
                </a:lnTo>
                <a:close/>
              </a:path>
            </a:pathLst>
          </a:custGeom>
          <a:blipFill>
            <a:blip r:embed="rId2"/>
            <a:stretch>
              <a:fillRect/>
            </a:stretch>
          </a:blipFill>
        </p:spPr>
        <p:txBody>
          <a:bodyPr/>
          <a:lstStyle/>
          <a:p>
            <a:endParaRPr lang="en-GB"/>
          </a:p>
        </p:txBody>
      </p:sp>
      <p:sp>
        <p:nvSpPr>
          <p:cNvPr id="12" name="TextBox 12"/>
          <p:cNvSpPr txBox="1"/>
          <p:nvPr/>
        </p:nvSpPr>
        <p:spPr>
          <a:xfrm>
            <a:off x="1323768" y="4019614"/>
            <a:ext cx="8830361" cy="2171573"/>
          </a:xfrm>
          <a:prstGeom prst="rect">
            <a:avLst/>
          </a:prstGeom>
        </p:spPr>
        <p:txBody>
          <a:bodyPr lIns="0" tIns="0" rIns="0" bIns="0" rtlCol="0" anchor="t">
            <a:spAutoFit/>
          </a:bodyPr>
          <a:lstStyle/>
          <a:p>
            <a:pPr algn="just">
              <a:lnSpc>
                <a:spcPts val="5782"/>
              </a:lnSpc>
            </a:pPr>
            <a:r>
              <a:rPr lang="en-US" sz="4130">
                <a:solidFill>
                  <a:srgbClr val="394A54"/>
                </a:solidFill>
                <a:latin typeface="Source Sans Pro"/>
                <a:ea typeface="Source Sans Pro"/>
                <a:cs typeface="Source Sans Pro"/>
                <a:sym typeface="Source Sans Pro"/>
              </a:rPr>
              <a:t>Amidst this ocean of information,digital platforms and media organisations want to </a:t>
            </a:r>
            <a:r>
              <a:rPr lang="en-US" sz="4130" b="1">
                <a:solidFill>
                  <a:srgbClr val="394A54"/>
                </a:solidFill>
                <a:latin typeface="Source Sans Pro Bold"/>
                <a:ea typeface="Source Sans Pro Bold"/>
                <a:cs typeface="Source Sans Pro Bold"/>
                <a:sym typeface="Source Sans Pro Bold"/>
              </a:rPr>
              <a:t>grab your attention</a:t>
            </a:r>
            <a:r>
              <a:rPr lang="en-US" sz="4130">
                <a:solidFill>
                  <a:srgbClr val="394A54"/>
                </a:solidFill>
                <a:latin typeface="Source Sans Pro"/>
                <a:ea typeface="Source Sans Pro"/>
                <a:cs typeface="Source Sans Pro"/>
                <a:sym typeface="Source Sans Pro"/>
              </a:rPr>
              <a:t>.​</a:t>
            </a:r>
          </a:p>
        </p:txBody>
      </p:sp>
      <p:sp>
        <p:nvSpPr>
          <p:cNvPr id="13" name="TextBox 13"/>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Attention Issues​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Freeform 11"/>
          <p:cNvSpPr/>
          <p:nvPr/>
        </p:nvSpPr>
        <p:spPr>
          <a:xfrm>
            <a:off x="11937216" y="2804424"/>
            <a:ext cx="5219695" cy="4678152"/>
          </a:xfrm>
          <a:custGeom>
            <a:avLst/>
            <a:gdLst/>
            <a:ahLst/>
            <a:cxnLst/>
            <a:rect l="l" t="t" r="r" b="b"/>
            <a:pathLst>
              <a:path w="5219695" h="4678152">
                <a:moveTo>
                  <a:pt x="0" y="0"/>
                </a:moveTo>
                <a:lnTo>
                  <a:pt x="5219695" y="0"/>
                </a:lnTo>
                <a:lnTo>
                  <a:pt x="5219695" y="4678152"/>
                </a:lnTo>
                <a:lnTo>
                  <a:pt x="0" y="4678152"/>
                </a:lnTo>
                <a:lnTo>
                  <a:pt x="0" y="0"/>
                </a:lnTo>
                <a:close/>
              </a:path>
            </a:pathLst>
          </a:custGeom>
          <a:blipFill>
            <a:blip r:embed="rId2"/>
            <a:stretch>
              <a:fillRect/>
            </a:stretch>
          </a:blipFill>
        </p:spPr>
        <p:txBody>
          <a:bodyPr/>
          <a:lstStyle/>
          <a:p>
            <a:endParaRPr lang="en-GB"/>
          </a:p>
        </p:txBody>
      </p:sp>
      <p:sp>
        <p:nvSpPr>
          <p:cNvPr id="12" name="TextBox 12"/>
          <p:cNvSpPr txBox="1"/>
          <p:nvPr/>
        </p:nvSpPr>
        <p:spPr>
          <a:xfrm>
            <a:off x="1323768" y="1306448"/>
            <a:ext cx="10854933"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Less Attention: Easy Prey for Disinformation​</a:t>
            </a:r>
          </a:p>
        </p:txBody>
      </p:sp>
      <p:sp>
        <p:nvSpPr>
          <p:cNvPr id="13" name="TextBox 13"/>
          <p:cNvSpPr txBox="1"/>
          <p:nvPr/>
        </p:nvSpPr>
        <p:spPr>
          <a:xfrm>
            <a:off x="1323768" y="2795693"/>
            <a:ext cx="9931178" cy="4647988"/>
          </a:xfrm>
          <a:prstGeom prst="rect">
            <a:avLst/>
          </a:prstGeom>
        </p:spPr>
        <p:txBody>
          <a:bodyPr lIns="0" tIns="0" rIns="0" bIns="0" rtlCol="0" anchor="t">
            <a:spAutoFit/>
          </a:bodyPr>
          <a:lstStyle/>
          <a:p>
            <a:pPr algn="just">
              <a:lnSpc>
                <a:spcPts val="3686"/>
              </a:lnSpc>
            </a:pPr>
            <a:r>
              <a:rPr lang="en-US" sz="2633">
                <a:solidFill>
                  <a:srgbClr val="394A54"/>
                </a:solidFill>
                <a:latin typeface="Source Sans Pro"/>
                <a:ea typeface="Source Sans Pro"/>
                <a:cs typeface="Source Sans Pro"/>
                <a:sym typeface="Source Sans Pro"/>
              </a:rPr>
              <a:t>You are not able to </a:t>
            </a:r>
            <a:r>
              <a:rPr lang="en-US" sz="2633" b="1">
                <a:solidFill>
                  <a:srgbClr val="394A54"/>
                </a:solidFill>
                <a:latin typeface="Source Sans Pro Bold"/>
                <a:ea typeface="Source Sans Pro Bold"/>
                <a:cs typeface="Source Sans Pro Bold"/>
                <a:sym typeface="Source Sans Pro Bold"/>
              </a:rPr>
              <a:t>assess the media environment</a:t>
            </a:r>
            <a:r>
              <a:rPr lang="en-US" sz="2633">
                <a:solidFill>
                  <a:srgbClr val="394A54"/>
                </a:solidFill>
                <a:latin typeface="Source Sans Pro"/>
                <a:ea typeface="Source Sans Pro"/>
                <a:cs typeface="Source Sans Pro"/>
                <a:sym typeface="Source Sans Pro"/>
              </a:rPr>
              <a:t>: its features &amp; how it influences the way we engage with information.​</a:t>
            </a:r>
          </a:p>
          <a:p>
            <a:pPr algn="just">
              <a:lnSpc>
                <a:spcPts val="3686"/>
              </a:lnSpc>
            </a:pPr>
            <a:endParaRPr lang="en-US" sz="2633">
              <a:solidFill>
                <a:srgbClr val="394A54"/>
              </a:solidFill>
              <a:latin typeface="Source Sans Pro"/>
              <a:ea typeface="Source Sans Pro"/>
              <a:cs typeface="Source Sans Pro"/>
              <a:sym typeface="Source Sans Pro"/>
            </a:endParaRPr>
          </a:p>
          <a:p>
            <a:pPr algn="just">
              <a:lnSpc>
                <a:spcPts val="3686"/>
              </a:lnSpc>
            </a:pPr>
            <a:r>
              <a:rPr lang="en-US" sz="2633">
                <a:solidFill>
                  <a:srgbClr val="394A54"/>
                </a:solidFill>
                <a:latin typeface="Source Sans Pro"/>
                <a:ea typeface="Source Sans Pro"/>
                <a:cs typeface="Source Sans Pro"/>
                <a:sym typeface="Source Sans Pro"/>
              </a:rPr>
              <a:t>You are not able to evaluate </a:t>
            </a:r>
            <a:r>
              <a:rPr lang="en-US" sz="2633" b="1">
                <a:solidFill>
                  <a:srgbClr val="394A54"/>
                </a:solidFill>
                <a:latin typeface="Source Sans Pro Bold"/>
                <a:ea typeface="Source Sans Pro Bold"/>
                <a:cs typeface="Source Sans Pro Bold"/>
                <a:sym typeface="Source Sans Pro Bold"/>
              </a:rPr>
              <a:t>the source of information</a:t>
            </a:r>
            <a:r>
              <a:rPr lang="en-US" sz="2633">
                <a:solidFill>
                  <a:srgbClr val="394A54"/>
                </a:solidFill>
                <a:latin typeface="Source Sans Pro"/>
                <a:ea typeface="Source Sans Pro"/>
                <a:cs typeface="Source Sans Pro"/>
                <a:sym typeface="Source Sans Pro"/>
              </a:rPr>
              <a:t>. And if you don’t know who created a piece of content, you cannot even start the process of assessing its reliability.​</a:t>
            </a:r>
          </a:p>
          <a:p>
            <a:pPr algn="just">
              <a:lnSpc>
                <a:spcPts val="3686"/>
              </a:lnSpc>
            </a:pPr>
            <a:endParaRPr lang="en-US" sz="2633">
              <a:solidFill>
                <a:srgbClr val="394A54"/>
              </a:solidFill>
              <a:latin typeface="Source Sans Pro"/>
              <a:ea typeface="Source Sans Pro"/>
              <a:cs typeface="Source Sans Pro"/>
              <a:sym typeface="Source Sans Pro"/>
            </a:endParaRPr>
          </a:p>
          <a:p>
            <a:pPr algn="just">
              <a:lnSpc>
                <a:spcPts val="3686"/>
              </a:lnSpc>
            </a:pPr>
            <a:r>
              <a:rPr lang="en-US" sz="2633">
                <a:solidFill>
                  <a:srgbClr val="394A54"/>
                </a:solidFill>
                <a:latin typeface="Source Sans Pro"/>
                <a:ea typeface="Source Sans Pro"/>
                <a:cs typeface="Source Sans Pro"/>
                <a:sym typeface="Source Sans Pro"/>
              </a:rPr>
              <a:t>You are not able to check your </a:t>
            </a:r>
            <a:r>
              <a:rPr lang="en-US" sz="2633" b="1">
                <a:solidFill>
                  <a:srgbClr val="394A54"/>
                </a:solidFill>
                <a:latin typeface="Source Sans Pro Bold"/>
                <a:ea typeface="Source Sans Pro Bold"/>
                <a:cs typeface="Source Sans Pro Bold"/>
                <a:sym typeface="Source Sans Pro Bold"/>
              </a:rPr>
              <a:t>personal bias</a:t>
            </a:r>
            <a:r>
              <a:rPr lang="en-US" sz="2633">
                <a:solidFill>
                  <a:srgbClr val="394A54"/>
                </a:solidFill>
                <a:latin typeface="Source Sans Pro"/>
                <a:ea typeface="Source Sans Pro"/>
                <a:cs typeface="Source Sans Pro"/>
                <a:sym typeface="Source Sans Pro"/>
              </a:rPr>
              <a:t>, so you cannot assess how your personal preferences may influence the way you understand the content.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10854933"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Media Literacy</a:t>
            </a:r>
          </a:p>
        </p:txBody>
      </p:sp>
      <p:sp>
        <p:nvSpPr>
          <p:cNvPr id="12" name="TextBox 12"/>
          <p:cNvSpPr txBox="1"/>
          <p:nvPr/>
        </p:nvSpPr>
        <p:spPr>
          <a:xfrm>
            <a:off x="3565207" y="4657688"/>
            <a:ext cx="11157587" cy="1057348"/>
          </a:xfrm>
          <a:prstGeom prst="rect">
            <a:avLst/>
          </a:prstGeom>
        </p:spPr>
        <p:txBody>
          <a:bodyPr lIns="0" tIns="0" rIns="0" bIns="0" rtlCol="0" anchor="t">
            <a:spAutoFit/>
          </a:bodyPr>
          <a:lstStyle/>
          <a:p>
            <a:pPr algn="ctr">
              <a:lnSpc>
                <a:spcPts val="8029"/>
              </a:lnSpc>
            </a:pPr>
            <a:r>
              <a:rPr lang="en-US" sz="7504" b="1">
                <a:solidFill>
                  <a:srgbClr val="394A54"/>
                </a:solidFill>
                <a:latin typeface="Source Sans Pro Bold"/>
                <a:ea typeface="Source Sans Pro Bold"/>
                <a:cs typeface="Source Sans Pro Bold"/>
                <a:sym typeface="Source Sans Pro Bold"/>
              </a:rPr>
              <a:t>AI AND MEDIA LITERACY​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10854933"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AI in Everyday Life​</a:t>
            </a:r>
          </a:p>
        </p:txBody>
      </p:sp>
      <p:sp>
        <p:nvSpPr>
          <p:cNvPr id="12" name="TextBox 12"/>
          <p:cNvSpPr txBox="1"/>
          <p:nvPr/>
        </p:nvSpPr>
        <p:spPr>
          <a:xfrm>
            <a:off x="2494803" y="3032531"/>
            <a:ext cx="13298395" cy="5114713"/>
          </a:xfrm>
          <a:prstGeom prst="rect">
            <a:avLst/>
          </a:prstGeom>
        </p:spPr>
        <p:txBody>
          <a:bodyPr lIns="0" tIns="0" rIns="0" bIns="0" rtlCol="0" anchor="t">
            <a:spAutoFit/>
          </a:bodyPr>
          <a:lstStyle/>
          <a:p>
            <a:pPr algn="just">
              <a:lnSpc>
                <a:spcPts val="3686"/>
              </a:lnSpc>
            </a:pPr>
            <a:r>
              <a:rPr lang="en-US" sz="2633" b="1">
                <a:solidFill>
                  <a:srgbClr val="394A54"/>
                </a:solidFill>
                <a:latin typeface="Source Sans Pro Bold"/>
                <a:ea typeface="Source Sans Pro Bold"/>
                <a:cs typeface="Source Sans Pro Bold"/>
                <a:sym typeface="Source Sans Pro Bold"/>
              </a:rPr>
              <a:t>Navigation Apps ​</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Google Maps, Waze​</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Predict traffic patterns, suggest fastest routes, and estimate arrival times​</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b="1">
                <a:solidFill>
                  <a:srgbClr val="394A54"/>
                </a:solidFill>
                <a:latin typeface="Source Sans Pro Bold"/>
                <a:ea typeface="Source Sans Pro Bold"/>
                <a:cs typeface="Source Sans Pro Bold"/>
                <a:sym typeface="Source Sans Pro Bold"/>
              </a:rPr>
              <a:t>Online Shopping ​</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Amazon, eBay, online retailers​</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Recommend products, customise search results, and predict shipping times​</a:t>
            </a:r>
          </a:p>
          <a:p>
            <a:pPr algn="just">
              <a:lnSpc>
                <a:spcPts val="3686"/>
              </a:lnSpc>
            </a:pPr>
            <a:endParaRPr lang="en-US" sz="2633">
              <a:solidFill>
                <a:srgbClr val="394A54"/>
              </a:solidFill>
              <a:latin typeface="Source Sans Pro"/>
              <a:ea typeface="Source Sans Pro"/>
              <a:cs typeface="Source Sans Pro"/>
              <a:sym typeface="Source Sans Pro"/>
            </a:endParaRPr>
          </a:p>
          <a:p>
            <a:pPr algn="just">
              <a:lnSpc>
                <a:spcPts val="3686"/>
              </a:lnSpc>
            </a:pPr>
            <a:r>
              <a:rPr lang="en-US" sz="2633" b="1">
                <a:solidFill>
                  <a:srgbClr val="394A54"/>
                </a:solidFill>
                <a:latin typeface="Source Sans Pro Bold"/>
                <a:ea typeface="Source Sans Pro Bold"/>
                <a:cs typeface="Source Sans Pro Bold"/>
                <a:sym typeface="Source Sans Pro Bold"/>
              </a:rPr>
              <a:t>Email Services ​</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Gmail, Outlook​</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Filter spam, categorise emails, suggest replies, and autocomplete sentences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10854933"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AI in Everyday Life​</a:t>
            </a:r>
          </a:p>
        </p:txBody>
      </p:sp>
      <p:sp>
        <p:nvSpPr>
          <p:cNvPr id="12" name="TextBox 12"/>
          <p:cNvSpPr txBox="1"/>
          <p:nvPr/>
        </p:nvSpPr>
        <p:spPr>
          <a:xfrm>
            <a:off x="2494803" y="3032531"/>
            <a:ext cx="13298395" cy="5581438"/>
          </a:xfrm>
          <a:prstGeom prst="rect">
            <a:avLst/>
          </a:prstGeom>
        </p:spPr>
        <p:txBody>
          <a:bodyPr lIns="0" tIns="0" rIns="0" bIns="0" rtlCol="0" anchor="t">
            <a:spAutoFit/>
          </a:bodyPr>
          <a:lstStyle/>
          <a:p>
            <a:pPr algn="just">
              <a:lnSpc>
                <a:spcPts val="3686"/>
              </a:lnSpc>
            </a:pPr>
            <a:r>
              <a:rPr lang="en-US" sz="2633" b="1">
                <a:solidFill>
                  <a:srgbClr val="394A54"/>
                </a:solidFill>
                <a:latin typeface="Source Sans Pro Bold"/>
                <a:ea typeface="Source Sans Pro Bold"/>
                <a:cs typeface="Source Sans Pro Bold"/>
                <a:sym typeface="Source Sans Pro Bold"/>
              </a:rPr>
              <a:t>Virtual Personal Assistants​</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Siri (Apple), Google Assistant, Alexa (Amazon) ​</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Used for setting alarms, answering questions, sending texts, and controlling smart home devices​</a:t>
            </a:r>
          </a:p>
          <a:p>
            <a:pPr algn="just">
              <a:lnSpc>
                <a:spcPts val="3686"/>
              </a:lnSpc>
            </a:pPr>
            <a:endParaRPr lang="en-US" sz="2633">
              <a:solidFill>
                <a:srgbClr val="394A54"/>
              </a:solidFill>
              <a:latin typeface="Source Sans Pro"/>
              <a:ea typeface="Source Sans Pro"/>
              <a:cs typeface="Source Sans Pro"/>
              <a:sym typeface="Source Sans Pro"/>
            </a:endParaRPr>
          </a:p>
          <a:p>
            <a:pPr algn="just">
              <a:lnSpc>
                <a:spcPts val="3686"/>
              </a:lnSpc>
            </a:pPr>
            <a:r>
              <a:rPr lang="en-US" sz="2633" b="1">
                <a:solidFill>
                  <a:srgbClr val="394A54"/>
                </a:solidFill>
                <a:latin typeface="Source Sans Pro Bold"/>
                <a:ea typeface="Source Sans Pro Bold"/>
                <a:cs typeface="Source Sans Pro Bold"/>
                <a:sym typeface="Source Sans Pro Bold"/>
              </a:rPr>
              <a:t>Entertainment Platforms ​</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Netflix, Spotify, YouTube​</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Recommend content based on viewing/listening history and preferences​</a:t>
            </a:r>
          </a:p>
          <a:p>
            <a:pPr algn="just">
              <a:lnSpc>
                <a:spcPts val="3686"/>
              </a:lnSpc>
            </a:pPr>
            <a:endParaRPr lang="en-US" sz="2633">
              <a:solidFill>
                <a:srgbClr val="394A54"/>
              </a:solidFill>
              <a:latin typeface="Source Sans Pro"/>
              <a:ea typeface="Source Sans Pro"/>
              <a:cs typeface="Source Sans Pro"/>
              <a:sym typeface="Source Sans Pro"/>
            </a:endParaRPr>
          </a:p>
          <a:p>
            <a:pPr algn="just">
              <a:lnSpc>
                <a:spcPts val="3686"/>
              </a:lnSpc>
            </a:pPr>
            <a:r>
              <a:rPr lang="en-US" sz="2633" b="1">
                <a:solidFill>
                  <a:srgbClr val="394A54"/>
                </a:solidFill>
                <a:latin typeface="Source Sans Pro Bold"/>
                <a:ea typeface="Source Sans Pro Bold"/>
                <a:cs typeface="Source Sans Pro Bold"/>
                <a:sym typeface="Source Sans Pro Bold"/>
              </a:rPr>
              <a:t>Social Media ​</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Facebook, Instagram, X​</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Curate feeds, suggest connections, and detect potentially harmful content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10854933"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AI in Everyday Life​</a:t>
            </a:r>
          </a:p>
        </p:txBody>
      </p:sp>
      <p:sp>
        <p:nvSpPr>
          <p:cNvPr id="12" name="TextBox 12"/>
          <p:cNvSpPr txBox="1"/>
          <p:nvPr/>
        </p:nvSpPr>
        <p:spPr>
          <a:xfrm>
            <a:off x="2494803" y="4195868"/>
            <a:ext cx="13298395" cy="1847638"/>
          </a:xfrm>
          <a:prstGeom prst="rect">
            <a:avLst/>
          </a:prstGeom>
        </p:spPr>
        <p:txBody>
          <a:bodyPr lIns="0" tIns="0" rIns="0" bIns="0" rtlCol="0" anchor="t">
            <a:spAutoFit/>
          </a:bodyPr>
          <a:lstStyle/>
          <a:p>
            <a:pPr algn="just">
              <a:lnSpc>
                <a:spcPts val="3686"/>
              </a:lnSpc>
            </a:pPr>
            <a:r>
              <a:rPr lang="en-US" sz="2633" b="1">
                <a:solidFill>
                  <a:srgbClr val="394A54"/>
                </a:solidFill>
                <a:latin typeface="Source Sans Pro Bold"/>
                <a:ea typeface="Source Sans Pro Bold"/>
                <a:cs typeface="Source Sans Pro Bold"/>
                <a:sym typeface="Source Sans Pro Bold"/>
              </a:rPr>
              <a:t>AI and Media Literacy have become increasingly intertwined due to AI's significant influence on media creation, dissemination, and consumption. AI technologies, such as deepfakes and automated journalism, can both enhance and challenge the authenticity of information.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2795693"/>
            <a:ext cx="9931178" cy="4647988"/>
          </a:xfrm>
          <a:prstGeom prst="rect">
            <a:avLst/>
          </a:prstGeom>
        </p:spPr>
        <p:txBody>
          <a:bodyPr lIns="0" tIns="0" rIns="0" bIns="0" rtlCol="0" anchor="t">
            <a:spAutoFit/>
          </a:bodyPr>
          <a:lstStyle/>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David Buckingham is one of the leading international experts in the field - he has more than twenty years' experience in media education as a teacher and researcher.​</a:t>
            </a:r>
          </a:p>
          <a:p>
            <a:pPr algn="just">
              <a:lnSpc>
                <a:spcPts val="3686"/>
              </a:lnSpc>
            </a:pPr>
            <a:endParaRPr lang="en-US" sz="2633">
              <a:solidFill>
                <a:srgbClr val="394A54"/>
              </a:solidFill>
              <a:latin typeface="Source Sans Pro"/>
              <a:ea typeface="Source Sans Pro"/>
              <a:cs typeface="Source Sans Pro"/>
              <a:sym typeface="Source Sans Pro"/>
            </a:endParaRP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This book takes account of recent changes both in the media and in young people's lives and provides an accessible and clear set of principles on which the media curriculum should be based.​</a:t>
            </a:r>
          </a:p>
          <a:p>
            <a:pPr algn="just">
              <a:lnSpc>
                <a:spcPts val="3686"/>
              </a:lnSpc>
            </a:pPr>
            <a:r>
              <a:rPr lang="en-US" sz="2633">
                <a:solidFill>
                  <a:srgbClr val="394A54"/>
                </a:solidFill>
                <a:latin typeface="Source Sans Pro"/>
                <a:ea typeface="Source Sans Pro"/>
                <a:cs typeface="Source Sans Pro"/>
                <a:sym typeface="Source Sans Pro"/>
              </a:rPr>
              <a:t>​</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Introduces the aims and methods of media education or 'media literacy'.</a:t>
            </a:r>
          </a:p>
        </p:txBody>
      </p:sp>
      <p:sp>
        <p:nvSpPr>
          <p:cNvPr id="12" name="Freeform 12"/>
          <p:cNvSpPr/>
          <p:nvPr/>
        </p:nvSpPr>
        <p:spPr>
          <a:xfrm>
            <a:off x="12206735" y="1209662"/>
            <a:ext cx="5052565" cy="7867677"/>
          </a:xfrm>
          <a:custGeom>
            <a:avLst/>
            <a:gdLst/>
            <a:ahLst/>
            <a:cxnLst/>
            <a:rect l="l" t="t" r="r" b="b"/>
            <a:pathLst>
              <a:path w="5052565" h="7867677">
                <a:moveTo>
                  <a:pt x="0" y="0"/>
                </a:moveTo>
                <a:lnTo>
                  <a:pt x="5052565" y="0"/>
                </a:lnTo>
                <a:lnTo>
                  <a:pt x="5052565" y="7867676"/>
                </a:lnTo>
                <a:lnTo>
                  <a:pt x="0" y="7867676"/>
                </a:lnTo>
                <a:lnTo>
                  <a:pt x="0" y="0"/>
                </a:lnTo>
                <a:close/>
              </a:path>
            </a:pathLst>
          </a:custGeom>
          <a:blipFill>
            <a:blip r:embed="rId2"/>
            <a:stretch>
              <a:fillRect l="-4114" t="-3229" r="-7086" b="-4257"/>
            </a:stretch>
          </a:blipFill>
        </p:spPr>
        <p:txBody>
          <a:bodyPr/>
          <a:lstStyle/>
          <a:p>
            <a:endParaRPr lang="en-GB"/>
          </a:p>
        </p:txBody>
      </p:sp>
      <p:sp>
        <p:nvSpPr>
          <p:cNvPr id="13" name="TextBox 13"/>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0851E2"/>
                </a:solidFill>
                <a:latin typeface="Source Sans Pro Bold Italics"/>
                <a:ea typeface="Source Sans Pro Bold Italics"/>
                <a:cs typeface="Source Sans Pro Bold Italics"/>
                <a:sym typeface="Source Sans Pro Bold Italics"/>
              </a:rPr>
              <a:t>Only</a:t>
            </a:r>
            <a:r>
              <a:rPr lang="en-US" sz="4298" b="1" i="1" u="sng">
                <a:solidFill>
                  <a:srgbClr val="FF6B34"/>
                </a:solidFill>
                <a:latin typeface="Source Sans Pro Bold Italics"/>
                <a:ea typeface="Source Sans Pro Bold Italics"/>
                <a:cs typeface="Source Sans Pro Bold Italics"/>
                <a:sym typeface="Source Sans Pro Bold Italics"/>
              </a:rPr>
              <a:t> 22 Years Ago…​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10854933"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AI in Media Literacy​</a:t>
            </a:r>
          </a:p>
        </p:txBody>
      </p:sp>
      <p:sp>
        <p:nvSpPr>
          <p:cNvPr id="12" name="TextBox 12"/>
          <p:cNvSpPr txBox="1"/>
          <p:nvPr/>
        </p:nvSpPr>
        <p:spPr>
          <a:xfrm>
            <a:off x="11209173" y="4253336"/>
            <a:ext cx="5554827" cy="2199428"/>
          </a:xfrm>
          <a:prstGeom prst="rect">
            <a:avLst/>
          </a:prstGeom>
        </p:spPr>
        <p:txBody>
          <a:bodyPr lIns="0" tIns="0" rIns="0" bIns="0" rtlCol="0" anchor="t">
            <a:spAutoFit/>
          </a:bodyPr>
          <a:lstStyle/>
          <a:p>
            <a:pPr algn="l">
              <a:lnSpc>
                <a:spcPts val="3686"/>
              </a:lnSpc>
            </a:pPr>
            <a:r>
              <a:rPr lang="en-US" sz="2633" b="1" dirty="0">
                <a:solidFill>
                  <a:srgbClr val="394A54"/>
                </a:solidFill>
                <a:latin typeface="Source Sans Pro Bold"/>
                <a:ea typeface="Source Sans Pro Bold"/>
                <a:cs typeface="Source Sans Pro Bold"/>
                <a:sym typeface="Source Sans Pro Bold"/>
              </a:rPr>
              <a:t>Decoding Generative Artificial Intelligence with Media and Information Literacy​</a:t>
            </a:r>
          </a:p>
          <a:p>
            <a:pPr algn="l">
              <a:lnSpc>
                <a:spcPts val="3686"/>
              </a:lnSpc>
            </a:pPr>
            <a:endParaRPr lang="en-US" sz="2633" b="1" dirty="0">
              <a:solidFill>
                <a:srgbClr val="394A54"/>
              </a:solidFill>
              <a:latin typeface="Source Sans Pro Bold"/>
              <a:ea typeface="Source Sans Pro Bold"/>
              <a:cs typeface="Source Sans Pro Bold"/>
              <a:sym typeface="Source Sans Pro Bold"/>
            </a:endParaRPr>
          </a:p>
          <a:p>
            <a:pPr algn="l">
              <a:lnSpc>
                <a:spcPts val="2706"/>
              </a:lnSpc>
            </a:pPr>
            <a:r>
              <a:rPr lang="en-US" sz="1933" u="sng" dirty="0">
                <a:solidFill>
                  <a:srgbClr val="0851E2"/>
                </a:solidFill>
                <a:latin typeface="Source Sans Pro"/>
                <a:ea typeface="Source Sans Pro"/>
                <a:cs typeface="Source Sans Pro"/>
                <a:sym typeface="Source Sans Pro"/>
              </a:rPr>
              <a:t>https://www.youtube.com/watch?v=4jN0ASk959Y​</a:t>
            </a:r>
          </a:p>
        </p:txBody>
      </p:sp>
      <p:pic>
        <p:nvPicPr>
          <p:cNvPr id="14" name="Online Media 13" title="Decoding Generative Artificial Intelligence with Media and Information Literacy">
            <a:hlinkClick r:id="" action="ppaction://media"/>
            <a:extLst>
              <a:ext uri="{FF2B5EF4-FFF2-40B4-BE49-F238E27FC236}">
                <a16:creationId xmlns:a16="http://schemas.microsoft.com/office/drawing/2014/main" id="{D426FD4E-37BD-6773-1AC2-86068E83D185}"/>
              </a:ext>
            </a:extLst>
          </p:cNvPr>
          <p:cNvPicPr>
            <a:picLocks noRot="1" noChangeAspect="1"/>
          </p:cNvPicPr>
          <p:nvPr>
            <a:videoFile r:link="rId1"/>
          </p:nvPr>
        </p:nvPicPr>
        <p:blipFill>
          <a:blip r:embed="rId3"/>
          <a:stretch>
            <a:fillRect/>
          </a:stretch>
        </p:blipFill>
        <p:spPr>
          <a:xfrm>
            <a:off x="1388204" y="2923297"/>
            <a:ext cx="9331356" cy="52722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10854933"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Opportunities​</a:t>
            </a:r>
          </a:p>
        </p:txBody>
      </p:sp>
      <p:sp>
        <p:nvSpPr>
          <p:cNvPr id="12" name="TextBox 12"/>
          <p:cNvSpPr txBox="1"/>
          <p:nvPr/>
        </p:nvSpPr>
        <p:spPr>
          <a:xfrm>
            <a:off x="2494803" y="3032531"/>
            <a:ext cx="13298395" cy="3714538"/>
          </a:xfrm>
          <a:prstGeom prst="rect">
            <a:avLst/>
          </a:prstGeom>
        </p:spPr>
        <p:txBody>
          <a:bodyPr lIns="0" tIns="0" rIns="0" bIns="0" rtlCol="0" anchor="t">
            <a:spAutoFit/>
          </a:bodyPr>
          <a:lstStyle/>
          <a:p>
            <a:pPr algn="just">
              <a:lnSpc>
                <a:spcPts val="3686"/>
              </a:lnSpc>
            </a:pPr>
            <a:r>
              <a:rPr lang="en-US" sz="2633" b="1">
                <a:solidFill>
                  <a:srgbClr val="394A54"/>
                </a:solidFill>
                <a:latin typeface="Source Sans Pro Bold"/>
                <a:ea typeface="Source Sans Pro Bold"/>
                <a:cs typeface="Source Sans Pro Bold"/>
                <a:sym typeface="Source Sans Pro Bold"/>
              </a:rPr>
              <a:t>Content Creation and Assistance​</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Content creation tools accessible to the public​</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New forms of creative expression through generative tools​</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Lower barriers to producing high-quality media content​</a:t>
            </a:r>
          </a:p>
          <a:p>
            <a:pPr algn="just">
              <a:lnSpc>
                <a:spcPts val="3686"/>
              </a:lnSpc>
            </a:pPr>
            <a:endParaRPr lang="en-US" sz="2633">
              <a:solidFill>
                <a:srgbClr val="394A54"/>
              </a:solidFill>
              <a:latin typeface="Source Sans Pro"/>
              <a:ea typeface="Source Sans Pro"/>
              <a:cs typeface="Source Sans Pro"/>
              <a:sym typeface="Source Sans Pro"/>
            </a:endParaRPr>
          </a:p>
          <a:p>
            <a:pPr algn="just">
              <a:lnSpc>
                <a:spcPts val="3686"/>
              </a:lnSpc>
            </a:pPr>
            <a:r>
              <a:rPr lang="en-US" sz="2633" b="1">
                <a:solidFill>
                  <a:srgbClr val="394A54"/>
                </a:solidFill>
                <a:latin typeface="Source Sans Pro Bold"/>
                <a:ea typeface="Source Sans Pro Bold"/>
                <a:cs typeface="Source Sans Pro Bold"/>
                <a:sym typeface="Source Sans Pro Bold"/>
              </a:rPr>
              <a:t>Information Access​</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Overcoming language barriers through translation​</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Simplifying intricate and complex data for easier understanding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10854933"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Opportunities​</a:t>
            </a:r>
          </a:p>
        </p:txBody>
      </p:sp>
      <p:sp>
        <p:nvSpPr>
          <p:cNvPr id="12" name="TextBox 12"/>
          <p:cNvSpPr txBox="1"/>
          <p:nvPr/>
        </p:nvSpPr>
        <p:spPr>
          <a:xfrm>
            <a:off x="2494803" y="3032531"/>
            <a:ext cx="13298395" cy="3714538"/>
          </a:xfrm>
          <a:prstGeom prst="rect">
            <a:avLst/>
          </a:prstGeom>
        </p:spPr>
        <p:txBody>
          <a:bodyPr lIns="0" tIns="0" rIns="0" bIns="0" rtlCol="0" anchor="t">
            <a:spAutoFit/>
          </a:bodyPr>
          <a:lstStyle/>
          <a:p>
            <a:pPr algn="just">
              <a:lnSpc>
                <a:spcPts val="3686"/>
              </a:lnSpc>
            </a:pPr>
            <a:r>
              <a:rPr lang="en-US" sz="2633" b="1">
                <a:solidFill>
                  <a:srgbClr val="394A54"/>
                </a:solidFill>
                <a:latin typeface="Source Sans Pro Bold"/>
                <a:ea typeface="Source Sans Pro Bold"/>
                <a:cs typeface="Source Sans Pro Bold"/>
                <a:sym typeface="Source Sans Pro Bold"/>
              </a:rPr>
              <a:t>Educational Empowerment​</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More personalised learning experiences​</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Interactive tools that adapt to individual needs​</a:t>
            </a:r>
          </a:p>
          <a:p>
            <a:pPr algn="just">
              <a:lnSpc>
                <a:spcPts val="3686"/>
              </a:lnSpc>
            </a:pPr>
            <a:endParaRPr lang="en-US" sz="2633">
              <a:solidFill>
                <a:srgbClr val="394A54"/>
              </a:solidFill>
              <a:latin typeface="Source Sans Pro"/>
              <a:ea typeface="Source Sans Pro"/>
              <a:cs typeface="Source Sans Pro"/>
              <a:sym typeface="Source Sans Pro"/>
            </a:endParaRPr>
          </a:p>
          <a:p>
            <a:pPr algn="just">
              <a:lnSpc>
                <a:spcPts val="3686"/>
              </a:lnSpc>
            </a:pPr>
            <a:r>
              <a:rPr lang="en-US" sz="2633" b="1">
                <a:solidFill>
                  <a:srgbClr val="394A54"/>
                </a:solidFill>
                <a:latin typeface="Source Sans Pro Bold"/>
                <a:ea typeface="Source Sans Pro Bold"/>
                <a:cs typeface="Source Sans Pro Bold"/>
                <a:sym typeface="Source Sans Pro Bold"/>
              </a:rPr>
              <a:t>Critical Analysis Support ​</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Assistance to identify patterns in media coverage​</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Tools to compare information sources for consistency and bias​</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Fact-checking assistance to verify claims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10854933"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Challenges​</a:t>
            </a:r>
          </a:p>
        </p:txBody>
      </p:sp>
      <p:sp>
        <p:nvSpPr>
          <p:cNvPr id="12" name="TextBox 12"/>
          <p:cNvSpPr txBox="1"/>
          <p:nvPr/>
        </p:nvSpPr>
        <p:spPr>
          <a:xfrm>
            <a:off x="2494803" y="3032531"/>
            <a:ext cx="13298395" cy="4181263"/>
          </a:xfrm>
          <a:prstGeom prst="rect">
            <a:avLst/>
          </a:prstGeom>
        </p:spPr>
        <p:txBody>
          <a:bodyPr lIns="0" tIns="0" rIns="0" bIns="0" rtlCol="0" anchor="t">
            <a:spAutoFit/>
          </a:bodyPr>
          <a:lstStyle/>
          <a:p>
            <a:pPr algn="just">
              <a:lnSpc>
                <a:spcPts val="3686"/>
              </a:lnSpc>
            </a:pPr>
            <a:r>
              <a:rPr lang="en-US" sz="2633" b="1">
                <a:solidFill>
                  <a:srgbClr val="394A54"/>
                </a:solidFill>
                <a:latin typeface="Source Sans Pro Bold"/>
                <a:ea typeface="Source Sans Pro Bold"/>
                <a:cs typeface="Source Sans Pro Bold"/>
                <a:sym typeface="Source Sans Pro Bold"/>
              </a:rPr>
              <a:t>Algorithmic Influence​</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Personalisation that creates filter bubbles, limiting the access to diverse viewpoints​</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Recommendation systems prioritising engagement over information quality​</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Hidden decision-making in what kind of information we see​</a:t>
            </a:r>
          </a:p>
          <a:p>
            <a:pPr algn="just">
              <a:lnSpc>
                <a:spcPts val="3686"/>
              </a:lnSpc>
            </a:pPr>
            <a:endParaRPr lang="en-US" sz="2633">
              <a:solidFill>
                <a:srgbClr val="394A54"/>
              </a:solidFill>
              <a:latin typeface="Source Sans Pro"/>
              <a:ea typeface="Source Sans Pro"/>
              <a:cs typeface="Source Sans Pro"/>
              <a:sym typeface="Source Sans Pro"/>
            </a:endParaRPr>
          </a:p>
          <a:p>
            <a:pPr algn="just">
              <a:lnSpc>
                <a:spcPts val="3686"/>
              </a:lnSpc>
            </a:pPr>
            <a:r>
              <a:rPr lang="en-US" sz="2633" b="1">
                <a:solidFill>
                  <a:srgbClr val="394A54"/>
                </a:solidFill>
                <a:latin typeface="Source Sans Pro Bold"/>
                <a:ea typeface="Source Sans Pro Bold"/>
                <a:cs typeface="Source Sans Pro Bold"/>
                <a:sym typeface="Source Sans Pro Bold"/>
              </a:rPr>
              <a:t>Fair Access and Representation ​</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Biases in AI systems reflecting historical discriminations​</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Uneven global access to AI tools​</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Risk of further marginalising underrepresented communities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10854933" cy="738552"/>
          </a:xfrm>
          <a:prstGeom prst="rect">
            <a:avLst/>
          </a:prstGeom>
        </p:spPr>
        <p:txBody>
          <a:bodyPr lIns="0" tIns="0" rIns="0" bIns="0" rtlCol="0" anchor="t">
            <a:spAutoFit/>
          </a:bodyPr>
          <a:lstStyle/>
          <a:p>
            <a:pPr algn="l">
              <a:lnSpc>
                <a:spcPts val="6017"/>
              </a:lnSpc>
            </a:pPr>
            <a:r>
              <a:rPr lang="en-US" sz="4298" b="1" i="1" u="sng">
                <a:solidFill>
                  <a:srgbClr val="006794"/>
                </a:solidFill>
                <a:latin typeface="Source Sans Pro Bold Italics"/>
                <a:ea typeface="Source Sans Pro Bold Italics"/>
                <a:cs typeface="Source Sans Pro Bold Italics"/>
                <a:sym typeface="Source Sans Pro Bold Italics"/>
              </a:rPr>
              <a:t>AI and Representation​</a:t>
            </a:r>
          </a:p>
        </p:txBody>
      </p:sp>
      <p:sp>
        <p:nvSpPr>
          <p:cNvPr id="12" name="TextBox 12"/>
          <p:cNvSpPr txBox="1"/>
          <p:nvPr/>
        </p:nvSpPr>
        <p:spPr>
          <a:xfrm>
            <a:off x="11209173" y="4325417"/>
            <a:ext cx="5554827" cy="1732703"/>
          </a:xfrm>
          <a:prstGeom prst="rect">
            <a:avLst/>
          </a:prstGeom>
        </p:spPr>
        <p:txBody>
          <a:bodyPr lIns="0" tIns="0" rIns="0" bIns="0" rtlCol="0" anchor="t">
            <a:spAutoFit/>
          </a:bodyPr>
          <a:lstStyle/>
          <a:p>
            <a:pPr algn="l">
              <a:lnSpc>
                <a:spcPts val="3686"/>
              </a:lnSpc>
            </a:pPr>
            <a:r>
              <a:rPr lang="en-US" sz="2633" b="1" dirty="0">
                <a:solidFill>
                  <a:srgbClr val="394A54"/>
                </a:solidFill>
                <a:latin typeface="Source Sans Pro Bold"/>
                <a:ea typeface="Source Sans Pro Bold"/>
                <a:cs typeface="Source Sans Pro Bold"/>
                <a:sym typeface="Source Sans Pro Bold"/>
              </a:rPr>
              <a:t>How AI Image Generators Make Bias Worse​</a:t>
            </a:r>
          </a:p>
          <a:p>
            <a:pPr algn="l">
              <a:lnSpc>
                <a:spcPts val="3686"/>
              </a:lnSpc>
            </a:pPr>
            <a:endParaRPr lang="en-US" sz="2633" b="1" dirty="0">
              <a:solidFill>
                <a:srgbClr val="394A54"/>
              </a:solidFill>
              <a:latin typeface="Source Sans Pro Bold"/>
              <a:ea typeface="Source Sans Pro Bold"/>
              <a:cs typeface="Source Sans Pro Bold"/>
              <a:sym typeface="Source Sans Pro Bold"/>
            </a:endParaRPr>
          </a:p>
          <a:p>
            <a:pPr algn="l">
              <a:lnSpc>
                <a:spcPts val="2706"/>
              </a:lnSpc>
            </a:pPr>
            <a:r>
              <a:rPr lang="en-US" sz="1933" u="sng" dirty="0">
                <a:solidFill>
                  <a:srgbClr val="0851E2"/>
                </a:solidFill>
                <a:latin typeface="Source Sans Pro"/>
                <a:ea typeface="Source Sans Pro"/>
                <a:cs typeface="Source Sans Pro"/>
                <a:sym typeface="Source Sans Pro"/>
              </a:rPr>
              <a:t>https://www.youtube.com/watch?v=L2sQRrf1Cd8​</a:t>
            </a:r>
          </a:p>
        </p:txBody>
      </p:sp>
      <p:pic>
        <p:nvPicPr>
          <p:cNvPr id="14" name="Online Media 13" title="How AI Image Generators Make Bias Worse">
            <a:hlinkClick r:id="" action="ppaction://media"/>
            <a:extLst>
              <a:ext uri="{FF2B5EF4-FFF2-40B4-BE49-F238E27FC236}">
                <a16:creationId xmlns:a16="http://schemas.microsoft.com/office/drawing/2014/main" id="{79EF7964-581A-0630-21A9-0168F41980D3}"/>
              </a:ext>
            </a:extLst>
          </p:cNvPr>
          <p:cNvPicPr>
            <a:picLocks noRot="1" noChangeAspect="1"/>
          </p:cNvPicPr>
          <p:nvPr>
            <a:videoFile r:link="rId1"/>
          </p:nvPr>
        </p:nvPicPr>
        <p:blipFill>
          <a:blip r:embed="rId3"/>
          <a:stretch>
            <a:fillRect/>
          </a:stretch>
        </p:blipFill>
        <p:spPr>
          <a:xfrm>
            <a:off x="1323768" y="3034820"/>
            <a:ext cx="9333526" cy="52734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10854933"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Challenges​</a:t>
            </a:r>
          </a:p>
        </p:txBody>
      </p:sp>
      <p:sp>
        <p:nvSpPr>
          <p:cNvPr id="12" name="TextBox 12"/>
          <p:cNvSpPr txBox="1"/>
          <p:nvPr/>
        </p:nvSpPr>
        <p:spPr>
          <a:xfrm>
            <a:off x="2494803" y="3032531"/>
            <a:ext cx="13298395" cy="5114713"/>
          </a:xfrm>
          <a:prstGeom prst="rect">
            <a:avLst/>
          </a:prstGeom>
        </p:spPr>
        <p:txBody>
          <a:bodyPr lIns="0" tIns="0" rIns="0" bIns="0" rtlCol="0" anchor="t">
            <a:spAutoFit/>
          </a:bodyPr>
          <a:lstStyle/>
          <a:p>
            <a:pPr algn="just">
              <a:lnSpc>
                <a:spcPts val="3686"/>
              </a:lnSpc>
            </a:pPr>
            <a:r>
              <a:rPr lang="en-US" sz="2633" b="1">
                <a:solidFill>
                  <a:srgbClr val="394A54"/>
                </a:solidFill>
                <a:latin typeface="Source Sans Pro Bold"/>
                <a:ea typeface="Source Sans Pro Bold"/>
                <a:cs typeface="Source Sans Pro Bold"/>
                <a:sym typeface="Source Sans Pro Bold"/>
              </a:rPr>
              <a:t>Privacy and Data Security​</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AI-powered media platforms collect vast amounts of user data, raising concerns about surveillance and digital privacy.​</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Personalised content recommendations can lead to data exploitation and manipulation.​</a:t>
            </a:r>
          </a:p>
          <a:p>
            <a:pPr algn="just">
              <a:lnSpc>
                <a:spcPts val="3686"/>
              </a:lnSpc>
            </a:pPr>
            <a:endParaRPr lang="en-US" sz="2633">
              <a:solidFill>
                <a:srgbClr val="394A54"/>
              </a:solidFill>
              <a:latin typeface="Source Sans Pro"/>
              <a:ea typeface="Source Sans Pro"/>
              <a:cs typeface="Source Sans Pro"/>
              <a:sym typeface="Source Sans Pro"/>
            </a:endParaRPr>
          </a:p>
          <a:p>
            <a:pPr algn="just">
              <a:lnSpc>
                <a:spcPts val="3686"/>
              </a:lnSpc>
            </a:pPr>
            <a:r>
              <a:rPr lang="en-US" sz="2633" b="1">
                <a:solidFill>
                  <a:srgbClr val="394A54"/>
                </a:solidFill>
                <a:latin typeface="Source Sans Pro Bold"/>
                <a:ea typeface="Source Sans Pro Bold"/>
                <a:cs typeface="Source Sans Pro Bold"/>
                <a:sym typeface="Source Sans Pro Bold"/>
              </a:rPr>
              <a:t>Transparency, Authorship and Agency ​</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Hidden decision-making in recommendation systems​</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Over-reliance on AI-generated content may lead to a decline in original works, including in journalism and the creative industry.​</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AI-generated art, music, and writing raise ethical questions about authorship and intellectual property.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10854933"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Challenges​</a:t>
            </a:r>
          </a:p>
        </p:txBody>
      </p:sp>
      <p:sp>
        <p:nvSpPr>
          <p:cNvPr id="12" name="TextBox 12"/>
          <p:cNvSpPr txBox="1"/>
          <p:nvPr/>
        </p:nvSpPr>
        <p:spPr>
          <a:xfrm>
            <a:off x="2494803" y="3032531"/>
            <a:ext cx="13298395" cy="4647988"/>
          </a:xfrm>
          <a:prstGeom prst="rect">
            <a:avLst/>
          </a:prstGeom>
        </p:spPr>
        <p:txBody>
          <a:bodyPr lIns="0" tIns="0" rIns="0" bIns="0" rtlCol="0" anchor="t">
            <a:spAutoFit/>
          </a:bodyPr>
          <a:lstStyle/>
          <a:p>
            <a:pPr algn="just">
              <a:lnSpc>
                <a:spcPts val="3686"/>
              </a:lnSpc>
            </a:pPr>
            <a:r>
              <a:rPr lang="en-US" sz="2633" b="1">
                <a:solidFill>
                  <a:srgbClr val="394A54"/>
                </a:solidFill>
                <a:latin typeface="Source Sans Pro Bold"/>
                <a:ea typeface="Source Sans Pro Bold"/>
                <a:cs typeface="Source Sans Pro Bold"/>
                <a:sym typeface="Source Sans Pro Bold"/>
              </a:rPr>
              <a:t>Information Quality ​</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AI-generated misinformation at unprecedented scale and sophistication​</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Deepfakes that appear authentic​</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Content that seems credible but contains subtle inaccuracies​</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Inadequacy of traditional verification methods​</a:t>
            </a:r>
          </a:p>
          <a:p>
            <a:pPr algn="just">
              <a:lnSpc>
                <a:spcPts val="3686"/>
              </a:lnSpc>
            </a:pPr>
            <a:endParaRPr lang="en-US" sz="2633">
              <a:solidFill>
                <a:srgbClr val="394A54"/>
              </a:solidFill>
              <a:latin typeface="Source Sans Pro"/>
              <a:ea typeface="Source Sans Pro"/>
              <a:cs typeface="Source Sans Pro"/>
              <a:sym typeface="Source Sans Pro"/>
            </a:endParaRPr>
          </a:p>
          <a:p>
            <a:pPr algn="just">
              <a:lnSpc>
                <a:spcPts val="3686"/>
              </a:lnSpc>
            </a:pPr>
            <a:r>
              <a:rPr lang="en-US" sz="2633" b="1">
                <a:solidFill>
                  <a:srgbClr val="394A54"/>
                </a:solidFill>
                <a:latin typeface="Source Sans Pro Bold"/>
                <a:ea typeface="Source Sans Pro Bold"/>
                <a:cs typeface="Source Sans Pro Bold"/>
                <a:sym typeface="Source Sans Pro Bold"/>
              </a:rPr>
              <a:t>Authentication Problems​</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Difficulty distinguishing AI-generated from human-created content ​</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Problems with traditional markers of credibility​</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Issues with attribution for remixed or AI-generated content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10854933"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Deep Fakes​</a:t>
            </a:r>
          </a:p>
        </p:txBody>
      </p:sp>
      <p:sp>
        <p:nvSpPr>
          <p:cNvPr id="12" name="TextBox 12"/>
          <p:cNvSpPr txBox="1"/>
          <p:nvPr/>
        </p:nvSpPr>
        <p:spPr>
          <a:xfrm>
            <a:off x="11209173" y="4325417"/>
            <a:ext cx="5554827" cy="1732703"/>
          </a:xfrm>
          <a:prstGeom prst="rect">
            <a:avLst/>
          </a:prstGeom>
        </p:spPr>
        <p:txBody>
          <a:bodyPr lIns="0" tIns="0" rIns="0" bIns="0" rtlCol="0" anchor="t">
            <a:spAutoFit/>
          </a:bodyPr>
          <a:lstStyle/>
          <a:p>
            <a:pPr algn="l">
              <a:lnSpc>
                <a:spcPts val="3686"/>
              </a:lnSpc>
            </a:pPr>
            <a:r>
              <a:rPr lang="en-US" sz="2633" b="1" dirty="0">
                <a:solidFill>
                  <a:srgbClr val="394A54"/>
                </a:solidFill>
                <a:latin typeface="Source Sans Pro Bold"/>
                <a:ea typeface="Source Sans Pro Bold"/>
                <a:cs typeface="Source Sans Pro Bold"/>
                <a:sym typeface="Source Sans Pro Bold"/>
              </a:rPr>
              <a:t>How to spot deepfakes and AI-generated images​</a:t>
            </a:r>
          </a:p>
          <a:p>
            <a:pPr algn="l">
              <a:lnSpc>
                <a:spcPts val="3686"/>
              </a:lnSpc>
            </a:pPr>
            <a:endParaRPr lang="en-US" sz="2633" b="1" dirty="0">
              <a:solidFill>
                <a:srgbClr val="394A54"/>
              </a:solidFill>
              <a:latin typeface="Source Sans Pro Bold"/>
              <a:ea typeface="Source Sans Pro Bold"/>
              <a:cs typeface="Source Sans Pro Bold"/>
              <a:sym typeface="Source Sans Pro Bold"/>
            </a:endParaRPr>
          </a:p>
          <a:p>
            <a:pPr algn="l">
              <a:lnSpc>
                <a:spcPts val="2706"/>
              </a:lnSpc>
            </a:pPr>
            <a:r>
              <a:rPr lang="en-US" sz="1933" u="sng" dirty="0">
                <a:solidFill>
                  <a:srgbClr val="0851E2"/>
                </a:solidFill>
                <a:latin typeface="Source Sans Pro"/>
                <a:ea typeface="Source Sans Pro"/>
                <a:cs typeface="Source Sans Pro"/>
                <a:sym typeface="Source Sans Pro"/>
              </a:rPr>
              <a:t>https://www.youtube.com/watch?v=7akzhpx0EIU​</a:t>
            </a:r>
          </a:p>
        </p:txBody>
      </p:sp>
      <p:pic>
        <p:nvPicPr>
          <p:cNvPr id="14" name="Online Media 13" title="How to spot deepfakes and AI-generated images">
            <a:hlinkClick r:id="" action="ppaction://media"/>
            <a:extLst>
              <a:ext uri="{FF2B5EF4-FFF2-40B4-BE49-F238E27FC236}">
                <a16:creationId xmlns:a16="http://schemas.microsoft.com/office/drawing/2014/main" id="{7536FB98-953E-E0B5-A24F-95751D91A435}"/>
              </a:ext>
            </a:extLst>
          </p:cNvPr>
          <p:cNvPicPr>
            <a:picLocks noRot="1" noChangeAspect="1"/>
          </p:cNvPicPr>
          <p:nvPr>
            <a:videoFile r:link="rId1"/>
          </p:nvPr>
        </p:nvPicPr>
        <p:blipFill>
          <a:blip r:embed="rId3"/>
          <a:stretch>
            <a:fillRect/>
          </a:stretch>
        </p:blipFill>
        <p:spPr>
          <a:xfrm>
            <a:off x="1312395" y="2873921"/>
            <a:ext cx="9353900" cy="52849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10854933"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Addressing the Challenges​</a:t>
            </a:r>
          </a:p>
        </p:txBody>
      </p:sp>
      <p:grpSp>
        <p:nvGrpSpPr>
          <p:cNvPr id="12" name="Group 12"/>
          <p:cNvGrpSpPr/>
          <p:nvPr/>
        </p:nvGrpSpPr>
        <p:grpSpPr>
          <a:xfrm>
            <a:off x="2275124" y="3390018"/>
            <a:ext cx="13737752" cy="3506964"/>
            <a:chOff x="0" y="0"/>
            <a:chExt cx="18317003" cy="4675952"/>
          </a:xfrm>
        </p:grpSpPr>
        <p:sp>
          <p:nvSpPr>
            <p:cNvPr id="13" name="TextBox 13"/>
            <p:cNvSpPr txBox="1"/>
            <p:nvPr/>
          </p:nvSpPr>
          <p:spPr>
            <a:xfrm>
              <a:off x="0" y="85725"/>
              <a:ext cx="8236198" cy="1438372"/>
            </a:xfrm>
            <a:prstGeom prst="rect">
              <a:avLst/>
            </a:prstGeom>
          </p:spPr>
          <p:txBody>
            <a:bodyPr lIns="0" tIns="0" rIns="0" bIns="0" rtlCol="0" anchor="t">
              <a:spAutoFit/>
            </a:bodyPr>
            <a:lstStyle/>
            <a:p>
              <a:pPr algn="r">
                <a:lnSpc>
                  <a:spcPts val="8029"/>
                </a:lnSpc>
              </a:pPr>
              <a:r>
                <a:rPr lang="en-US" sz="7504" b="1">
                  <a:solidFill>
                    <a:srgbClr val="394A54"/>
                  </a:solidFill>
                  <a:latin typeface="Source Sans Pro Bold"/>
                  <a:ea typeface="Source Sans Pro Bold"/>
                  <a:cs typeface="Source Sans Pro Bold"/>
                  <a:sym typeface="Source Sans Pro Bold"/>
                </a:rPr>
                <a:t>AI LITERACY…​</a:t>
              </a:r>
            </a:p>
          </p:txBody>
        </p:sp>
        <p:sp>
          <p:nvSpPr>
            <p:cNvPr id="14" name="TextBox 14"/>
            <p:cNvSpPr txBox="1"/>
            <p:nvPr/>
          </p:nvSpPr>
          <p:spPr>
            <a:xfrm>
              <a:off x="797807" y="1713482"/>
              <a:ext cx="14876782" cy="1438372"/>
            </a:xfrm>
            <a:prstGeom prst="rect">
              <a:avLst/>
            </a:prstGeom>
          </p:spPr>
          <p:txBody>
            <a:bodyPr lIns="0" tIns="0" rIns="0" bIns="0" rtlCol="0" anchor="t">
              <a:spAutoFit/>
            </a:bodyPr>
            <a:lstStyle/>
            <a:p>
              <a:pPr algn="ctr">
                <a:lnSpc>
                  <a:spcPts val="8029"/>
                </a:lnSpc>
              </a:pPr>
              <a:r>
                <a:rPr lang="en-US" sz="7504" b="1">
                  <a:solidFill>
                    <a:srgbClr val="394A54"/>
                  </a:solidFill>
                  <a:latin typeface="Source Sans Pro Bold"/>
                  <a:ea typeface="Source Sans Pro Bold"/>
                  <a:cs typeface="Source Sans Pro Bold"/>
                  <a:sym typeface="Source Sans Pro Bold"/>
                </a:rPr>
                <a:t>ALGO-LITERACY…​</a:t>
              </a:r>
            </a:p>
          </p:txBody>
        </p:sp>
        <p:sp>
          <p:nvSpPr>
            <p:cNvPr id="15" name="TextBox 15"/>
            <p:cNvSpPr txBox="1"/>
            <p:nvPr/>
          </p:nvSpPr>
          <p:spPr>
            <a:xfrm>
              <a:off x="8236198" y="3237579"/>
              <a:ext cx="10080805" cy="1438372"/>
            </a:xfrm>
            <a:prstGeom prst="rect">
              <a:avLst/>
            </a:prstGeom>
          </p:spPr>
          <p:txBody>
            <a:bodyPr lIns="0" tIns="0" rIns="0" bIns="0" rtlCol="0" anchor="t">
              <a:spAutoFit/>
            </a:bodyPr>
            <a:lstStyle/>
            <a:p>
              <a:pPr algn="l">
                <a:lnSpc>
                  <a:spcPts val="8029"/>
                </a:lnSpc>
              </a:pPr>
              <a:r>
                <a:rPr lang="en-US" sz="7504" b="1">
                  <a:solidFill>
                    <a:srgbClr val="394A54"/>
                  </a:solidFill>
                  <a:latin typeface="Source Sans Pro Bold"/>
                  <a:ea typeface="Source Sans Pro Bold"/>
                  <a:cs typeface="Source Sans Pro Bold"/>
                  <a:sym typeface="Source Sans Pro Bold"/>
                </a:rPr>
                <a:t>DATA LITERACY…​</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a:off x="1028700" y="1028700"/>
            <a:ext cx="16230600" cy="8229600"/>
          </a:xfrm>
          <a:custGeom>
            <a:avLst/>
            <a:gdLst/>
            <a:ahLst/>
            <a:cxnLst/>
            <a:rect l="l" t="t" r="r" b="b"/>
            <a:pathLst>
              <a:path w="16230600" h="8229600">
                <a:moveTo>
                  <a:pt x="0" y="0"/>
                </a:moveTo>
                <a:lnTo>
                  <a:pt x="16230600" y="0"/>
                </a:lnTo>
                <a:lnTo>
                  <a:pt x="16230600" y="8229600"/>
                </a:lnTo>
                <a:lnTo>
                  <a:pt x="0" y="8229600"/>
                </a:lnTo>
                <a:lnTo>
                  <a:pt x="0" y="0"/>
                </a:lnTo>
                <a:close/>
              </a:path>
            </a:pathLst>
          </a:custGeom>
          <a:blipFill>
            <a:blip r:embed="rId2"/>
            <a:stretch>
              <a:fillRect t="-107405" b="-88058"/>
            </a:stretch>
          </a:blipFill>
        </p:spPr>
        <p:txBody>
          <a:bodyPr/>
          <a:lstStyle/>
          <a:p>
            <a:endParaRPr lang="en-GB"/>
          </a:p>
        </p:txBody>
      </p:sp>
      <p:grpSp>
        <p:nvGrpSpPr>
          <p:cNvPr id="3" name="Group 3"/>
          <p:cNvGrpSpPr/>
          <p:nvPr/>
        </p:nvGrpSpPr>
        <p:grpSpPr>
          <a:xfrm>
            <a:off x="9144000" y="0"/>
            <a:ext cx="9144000" cy="10287000"/>
            <a:chOff x="0" y="0"/>
            <a:chExt cx="3549180" cy="3992828"/>
          </a:xfrm>
        </p:grpSpPr>
        <p:sp>
          <p:nvSpPr>
            <p:cNvPr id="4" name="Freeform 4"/>
            <p:cNvSpPr/>
            <p:nvPr/>
          </p:nvSpPr>
          <p:spPr>
            <a:xfrm>
              <a:off x="0" y="0"/>
              <a:ext cx="3549180" cy="3992828"/>
            </a:xfrm>
            <a:custGeom>
              <a:avLst/>
              <a:gdLst/>
              <a:ahLst/>
              <a:cxnLst/>
              <a:rect l="l" t="t" r="r" b="b"/>
              <a:pathLst>
                <a:path w="3549180" h="3992828">
                  <a:moveTo>
                    <a:pt x="0" y="0"/>
                  </a:moveTo>
                  <a:lnTo>
                    <a:pt x="3549180" y="0"/>
                  </a:lnTo>
                  <a:lnTo>
                    <a:pt x="3549180" y="3992828"/>
                  </a:lnTo>
                  <a:lnTo>
                    <a:pt x="0" y="3992828"/>
                  </a:lnTo>
                  <a:close/>
                </a:path>
              </a:pathLst>
            </a:custGeom>
            <a:solidFill>
              <a:srgbClr val="006794"/>
            </a:solidFill>
          </p:spPr>
          <p:txBody>
            <a:bodyPr/>
            <a:lstStyle/>
            <a:p>
              <a:endParaRPr lang="en-GB"/>
            </a:p>
          </p:txBody>
        </p:sp>
        <p:sp>
          <p:nvSpPr>
            <p:cNvPr id="5" name="TextBox 5"/>
            <p:cNvSpPr txBox="1"/>
            <p:nvPr/>
          </p:nvSpPr>
          <p:spPr>
            <a:xfrm>
              <a:off x="0" y="-38100"/>
              <a:ext cx="3549180" cy="4030928"/>
            </a:xfrm>
            <a:prstGeom prst="rect">
              <a:avLst/>
            </a:prstGeom>
          </p:spPr>
          <p:txBody>
            <a:bodyPr lIns="46904" tIns="46904" rIns="46904" bIns="46904" rtlCol="0" anchor="ctr"/>
            <a:lstStyle/>
            <a:p>
              <a:pPr algn="ctr">
                <a:lnSpc>
                  <a:spcPts val="1809"/>
                </a:lnSpc>
                <a:spcBef>
                  <a:spcPct val="0"/>
                </a:spcBef>
              </a:pPr>
              <a:endParaRPr/>
            </a:p>
          </p:txBody>
        </p:sp>
      </p:grpSp>
      <p:sp>
        <p:nvSpPr>
          <p:cNvPr id="6" name="TextBox 6"/>
          <p:cNvSpPr txBox="1"/>
          <p:nvPr/>
        </p:nvSpPr>
        <p:spPr>
          <a:xfrm>
            <a:off x="9746667" y="1332569"/>
            <a:ext cx="3710603" cy="641618"/>
          </a:xfrm>
          <a:prstGeom prst="rect">
            <a:avLst/>
          </a:prstGeom>
        </p:spPr>
        <p:txBody>
          <a:bodyPr lIns="0" tIns="0" rIns="0" bIns="0" rtlCol="0" anchor="t">
            <a:spAutoFit/>
          </a:bodyPr>
          <a:lstStyle/>
          <a:p>
            <a:pPr algn="l">
              <a:lnSpc>
                <a:spcPts val="5242"/>
              </a:lnSpc>
            </a:pPr>
            <a:r>
              <a:rPr lang="en-US" sz="3744" b="1">
                <a:solidFill>
                  <a:srgbClr val="FFFFFF"/>
                </a:solidFill>
                <a:latin typeface="Source Sans Pro Bold"/>
                <a:ea typeface="Source Sans Pro Bold"/>
                <a:cs typeface="Source Sans Pro Bold"/>
                <a:sym typeface="Source Sans Pro Bold"/>
              </a:rPr>
              <a:t>About RECLAIM</a:t>
            </a:r>
          </a:p>
        </p:txBody>
      </p:sp>
      <p:sp>
        <p:nvSpPr>
          <p:cNvPr id="7" name="TextBox 7"/>
          <p:cNvSpPr txBox="1"/>
          <p:nvPr/>
        </p:nvSpPr>
        <p:spPr>
          <a:xfrm>
            <a:off x="9746667" y="2332275"/>
            <a:ext cx="7938667" cy="2074672"/>
          </a:xfrm>
          <a:prstGeom prst="rect">
            <a:avLst/>
          </a:prstGeom>
        </p:spPr>
        <p:txBody>
          <a:bodyPr lIns="0" tIns="0" rIns="0" bIns="0" rtlCol="0" anchor="t">
            <a:spAutoFit/>
          </a:bodyPr>
          <a:lstStyle/>
          <a:p>
            <a:pPr algn="just">
              <a:lnSpc>
                <a:spcPts val="2353"/>
              </a:lnSpc>
            </a:pPr>
            <a:r>
              <a:rPr lang="en-US" sz="2199">
                <a:solidFill>
                  <a:srgbClr val="FFFFFF"/>
                </a:solidFill>
                <a:latin typeface="Source Sans Pro"/>
                <a:ea typeface="Source Sans Pro"/>
                <a:cs typeface="Source Sans Pro"/>
                <a:sym typeface="Source Sans Pro"/>
              </a:rPr>
              <a:t>RECLAIM (Reclaiming Liberal Democracy in the Post-Factual Age) is a Horizon Europe project on Reclaiming Liberal Democracy in a Post-Truth era. In recent years there has been a rise in what the experts call “post truth politics”, which manipulates facts and emotions. The project tries to understand how this phenomenon is affecting the future of democracy in Europe, and more importantly, what we can do about it.</a:t>
            </a:r>
          </a:p>
        </p:txBody>
      </p:sp>
      <p:sp>
        <p:nvSpPr>
          <p:cNvPr id="8" name="TextBox 8"/>
          <p:cNvSpPr txBox="1"/>
          <p:nvPr/>
        </p:nvSpPr>
        <p:spPr>
          <a:xfrm>
            <a:off x="9746667" y="4664122"/>
            <a:ext cx="2925101" cy="641618"/>
          </a:xfrm>
          <a:prstGeom prst="rect">
            <a:avLst/>
          </a:prstGeom>
        </p:spPr>
        <p:txBody>
          <a:bodyPr lIns="0" tIns="0" rIns="0" bIns="0" rtlCol="0" anchor="t">
            <a:spAutoFit/>
          </a:bodyPr>
          <a:lstStyle/>
          <a:p>
            <a:pPr algn="l">
              <a:lnSpc>
                <a:spcPts val="5242"/>
              </a:lnSpc>
            </a:pPr>
            <a:r>
              <a:rPr lang="en-US" sz="3744" b="1">
                <a:solidFill>
                  <a:srgbClr val="FFFFFF"/>
                </a:solidFill>
                <a:latin typeface="Source Sans Pro Bold"/>
                <a:ea typeface="Source Sans Pro Bold"/>
                <a:cs typeface="Source Sans Pro Bold"/>
                <a:sym typeface="Source Sans Pro Bold"/>
              </a:rPr>
              <a:t>About TEPSA</a:t>
            </a:r>
          </a:p>
        </p:txBody>
      </p:sp>
      <p:sp>
        <p:nvSpPr>
          <p:cNvPr id="9" name="TextBox 9"/>
          <p:cNvSpPr txBox="1"/>
          <p:nvPr/>
        </p:nvSpPr>
        <p:spPr>
          <a:xfrm>
            <a:off x="9746667" y="5599350"/>
            <a:ext cx="7938667" cy="3255772"/>
          </a:xfrm>
          <a:prstGeom prst="rect">
            <a:avLst/>
          </a:prstGeom>
        </p:spPr>
        <p:txBody>
          <a:bodyPr lIns="0" tIns="0" rIns="0" bIns="0" rtlCol="0" anchor="t">
            <a:spAutoFit/>
          </a:bodyPr>
          <a:lstStyle/>
          <a:p>
            <a:pPr algn="just">
              <a:lnSpc>
                <a:spcPts val="2353"/>
              </a:lnSpc>
            </a:pPr>
            <a:r>
              <a:rPr lang="en-US" sz="2199">
                <a:solidFill>
                  <a:srgbClr val="FFFFFF"/>
                </a:solidFill>
                <a:latin typeface="Source Sans Pro"/>
                <a:ea typeface="Source Sans Pro"/>
                <a:cs typeface="Source Sans Pro"/>
                <a:sym typeface="Source Sans Pro"/>
              </a:rPr>
              <a:t>The Trans European Policy Studies Association (TEPSA) was established in 1974 as the first transnational research network in the field of EU affairs. It comprises leading research institutes throughout Europe, with an office in Brussels. Its aim is to provide high-quality research on European integration to stimulate discussion on policies and political options for Europe. This is achieved by the interaction between the European and national institutions as well as the academic and research community. TEPSA is active on a wide range of research topics, focusing on differentiated integration, the EU's external relations, democratic participation and citizens' engagement.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Up to </a:t>
            </a:r>
            <a:r>
              <a:rPr lang="en-US" sz="4298" b="1" i="1" u="sng">
                <a:solidFill>
                  <a:srgbClr val="0851E2"/>
                </a:solidFill>
                <a:latin typeface="Source Sans Pro Bold Italics"/>
                <a:ea typeface="Source Sans Pro Bold Italics"/>
                <a:cs typeface="Source Sans Pro Bold Italics"/>
                <a:sym typeface="Source Sans Pro Bold Italics"/>
              </a:rPr>
              <a:t>Now</a:t>
            </a:r>
            <a:r>
              <a:rPr lang="en-US" sz="4298" b="1" i="1" u="sng">
                <a:solidFill>
                  <a:srgbClr val="FF6B34"/>
                </a:solidFill>
                <a:latin typeface="Source Sans Pro Bold Italics"/>
                <a:ea typeface="Source Sans Pro Bold Italics"/>
                <a:cs typeface="Source Sans Pro Bold Italics"/>
                <a:sym typeface="Source Sans Pro Bold Italics"/>
              </a:rPr>
              <a:t>…​</a:t>
            </a:r>
          </a:p>
        </p:txBody>
      </p:sp>
      <p:grpSp>
        <p:nvGrpSpPr>
          <p:cNvPr id="12" name="Group 12"/>
          <p:cNvGrpSpPr/>
          <p:nvPr/>
        </p:nvGrpSpPr>
        <p:grpSpPr>
          <a:xfrm>
            <a:off x="1843208" y="3232263"/>
            <a:ext cx="14605491" cy="4660325"/>
            <a:chOff x="0" y="0"/>
            <a:chExt cx="19473988" cy="6213767"/>
          </a:xfrm>
        </p:grpSpPr>
        <p:sp>
          <p:nvSpPr>
            <p:cNvPr id="13" name="Freeform 13"/>
            <p:cNvSpPr/>
            <p:nvPr/>
          </p:nvSpPr>
          <p:spPr>
            <a:xfrm>
              <a:off x="178461" y="1457801"/>
              <a:ext cx="5264078" cy="4632389"/>
            </a:xfrm>
            <a:custGeom>
              <a:avLst/>
              <a:gdLst/>
              <a:ahLst/>
              <a:cxnLst/>
              <a:rect l="l" t="t" r="r" b="b"/>
              <a:pathLst>
                <a:path w="5264078" h="4632389">
                  <a:moveTo>
                    <a:pt x="0" y="0"/>
                  </a:moveTo>
                  <a:lnTo>
                    <a:pt x="5264078" y="0"/>
                  </a:lnTo>
                  <a:lnTo>
                    <a:pt x="5264078" y="4632388"/>
                  </a:lnTo>
                  <a:lnTo>
                    <a:pt x="0" y="4632388"/>
                  </a:lnTo>
                  <a:lnTo>
                    <a:pt x="0" y="0"/>
                  </a:lnTo>
                  <a:close/>
                </a:path>
              </a:pathLst>
            </a:custGeom>
            <a:blipFill>
              <a:blip r:embed="rId2"/>
              <a:stretch>
                <a:fillRect/>
              </a:stretch>
            </a:blipFill>
          </p:spPr>
          <p:txBody>
            <a:bodyPr/>
            <a:lstStyle/>
            <a:p>
              <a:endParaRPr lang="en-GB"/>
            </a:p>
          </p:txBody>
        </p:sp>
        <p:sp>
          <p:nvSpPr>
            <p:cNvPr id="14" name="TextBox 14"/>
            <p:cNvSpPr txBox="1"/>
            <p:nvPr/>
          </p:nvSpPr>
          <p:spPr>
            <a:xfrm>
              <a:off x="0" y="47378"/>
              <a:ext cx="5620999" cy="804052"/>
            </a:xfrm>
            <a:prstGeom prst="rect">
              <a:avLst/>
            </a:prstGeom>
          </p:spPr>
          <p:txBody>
            <a:bodyPr lIns="0" tIns="0" rIns="0" bIns="0" rtlCol="0" anchor="t">
              <a:spAutoFit/>
            </a:bodyPr>
            <a:lstStyle/>
            <a:p>
              <a:pPr algn="ctr">
                <a:lnSpc>
                  <a:spcPts val="5086"/>
                </a:lnSpc>
              </a:pPr>
              <a:r>
                <a:rPr lang="en-US" sz="3633" b="1">
                  <a:solidFill>
                    <a:srgbClr val="394A54"/>
                  </a:solidFill>
                  <a:latin typeface="Source Sans Pro Bold"/>
                  <a:ea typeface="Source Sans Pro Bold"/>
                  <a:cs typeface="Source Sans Pro Bold"/>
                  <a:sym typeface="Source Sans Pro Bold"/>
                </a:rPr>
                <a:t>Video​</a:t>
              </a:r>
            </a:p>
          </p:txBody>
        </p:sp>
        <p:sp>
          <p:nvSpPr>
            <p:cNvPr id="15" name="Freeform 15"/>
            <p:cNvSpPr/>
            <p:nvPr/>
          </p:nvSpPr>
          <p:spPr>
            <a:xfrm>
              <a:off x="7332649" y="1288092"/>
              <a:ext cx="4808690" cy="4925675"/>
            </a:xfrm>
            <a:custGeom>
              <a:avLst/>
              <a:gdLst/>
              <a:ahLst/>
              <a:cxnLst/>
              <a:rect l="l" t="t" r="r" b="b"/>
              <a:pathLst>
                <a:path w="4808690" h="4925675">
                  <a:moveTo>
                    <a:pt x="0" y="0"/>
                  </a:moveTo>
                  <a:lnTo>
                    <a:pt x="4808690" y="0"/>
                  </a:lnTo>
                  <a:lnTo>
                    <a:pt x="4808690" y="4925675"/>
                  </a:lnTo>
                  <a:lnTo>
                    <a:pt x="0" y="4925675"/>
                  </a:lnTo>
                  <a:lnTo>
                    <a:pt x="0" y="0"/>
                  </a:lnTo>
                  <a:close/>
                </a:path>
              </a:pathLst>
            </a:custGeom>
            <a:blipFill>
              <a:blip r:embed="rId3"/>
              <a:stretch>
                <a:fillRect/>
              </a:stretch>
            </a:blipFill>
          </p:spPr>
          <p:txBody>
            <a:bodyPr/>
            <a:lstStyle/>
            <a:p>
              <a:endParaRPr lang="en-GB"/>
            </a:p>
          </p:txBody>
        </p:sp>
        <p:sp>
          <p:nvSpPr>
            <p:cNvPr id="16" name="TextBox 16"/>
            <p:cNvSpPr txBox="1"/>
            <p:nvPr/>
          </p:nvSpPr>
          <p:spPr>
            <a:xfrm>
              <a:off x="6926494" y="-76200"/>
              <a:ext cx="5620999" cy="804052"/>
            </a:xfrm>
            <a:prstGeom prst="rect">
              <a:avLst/>
            </a:prstGeom>
          </p:spPr>
          <p:txBody>
            <a:bodyPr lIns="0" tIns="0" rIns="0" bIns="0" rtlCol="0" anchor="t">
              <a:spAutoFit/>
            </a:bodyPr>
            <a:lstStyle/>
            <a:p>
              <a:pPr algn="ctr">
                <a:lnSpc>
                  <a:spcPts val="5086"/>
                </a:lnSpc>
              </a:pPr>
              <a:r>
                <a:rPr lang="en-US" sz="3633" b="1">
                  <a:solidFill>
                    <a:srgbClr val="394A54"/>
                  </a:solidFill>
                  <a:latin typeface="Source Sans Pro Bold"/>
                  <a:ea typeface="Source Sans Pro Bold"/>
                  <a:cs typeface="Source Sans Pro Bold"/>
                  <a:sym typeface="Source Sans Pro Bold"/>
                </a:rPr>
                <a:t>Website​</a:t>
              </a:r>
            </a:p>
          </p:txBody>
        </p:sp>
        <p:sp>
          <p:nvSpPr>
            <p:cNvPr id="17" name="Freeform 17"/>
            <p:cNvSpPr/>
            <p:nvPr/>
          </p:nvSpPr>
          <p:spPr>
            <a:xfrm>
              <a:off x="13967179" y="1241961"/>
              <a:ext cx="5382198" cy="4971806"/>
            </a:xfrm>
            <a:custGeom>
              <a:avLst/>
              <a:gdLst/>
              <a:ahLst/>
              <a:cxnLst/>
              <a:rect l="l" t="t" r="r" b="b"/>
              <a:pathLst>
                <a:path w="5382198" h="4971806">
                  <a:moveTo>
                    <a:pt x="0" y="0"/>
                  </a:moveTo>
                  <a:lnTo>
                    <a:pt x="5382198" y="0"/>
                  </a:lnTo>
                  <a:lnTo>
                    <a:pt x="5382198" y="4971806"/>
                  </a:lnTo>
                  <a:lnTo>
                    <a:pt x="0" y="4971806"/>
                  </a:lnTo>
                  <a:lnTo>
                    <a:pt x="0" y="0"/>
                  </a:lnTo>
                  <a:close/>
                </a:path>
              </a:pathLst>
            </a:custGeom>
            <a:blipFill>
              <a:blip r:embed="rId4"/>
              <a:stretch>
                <a:fillRect/>
              </a:stretch>
            </a:blipFill>
          </p:spPr>
          <p:txBody>
            <a:bodyPr/>
            <a:lstStyle/>
            <a:p>
              <a:endParaRPr lang="en-GB"/>
            </a:p>
          </p:txBody>
        </p:sp>
        <p:sp>
          <p:nvSpPr>
            <p:cNvPr id="18" name="TextBox 18"/>
            <p:cNvSpPr txBox="1"/>
            <p:nvPr/>
          </p:nvSpPr>
          <p:spPr>
            <a:xfrm>
              <a:off x="13852989" y="-76200"/>
              <a:ext cx="5620999" cy="804052"/>
            </a:xfrm>
            <a:prstGeom prst="rect">
              <a:avLst/>
            </a:prstGeom>
          </p:spPr>
          <p:txBody>
            <a:bodyPr lIns="0" tIns="0" rIns="0" bIns="0" rtlCol="0" anchor="t">
              <a:spAutoFit/>
            </a:bodyPr>
            <a:lstStyle/>
            <a:p>
              <a:pPr algn="ctr">
                <a:lnSpc>
                  <a:spcPts val="5086"/>
                </a:lnSpc>
              </a:pPr>
              <a:r>
                <a:rPr lang="en-US" sz="3633" b="1">
                  <a:solidFill>
                    <a:srgbClr val="394A54"/>
                  </a:solidFill>
                  <a:latin typeface="Source Sans Pro Bold"/>
                  <a:ea typeface="Source Sans Pro Bold"/>
                  <a:cs typeface="Source Sans Pro Bold"/>
                  <a:sym typeface="Source Sans Pro Bold"/>
                </a:rPr>
                <a:t>Photo​</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Freeform 11"/>
          <p:cNvSpPr/>
          <p:nvPr/>
        </p:nvSpPr>
        <p:spPr>
          <a:xfrm>
            <a:off x="2357809" y="2347152"/>
            <a:ext cx="13572382" cy="6703094"/>
          </a:xfrm>
          <a:custGeom>
            <a:avLst/>
            <a:gdLst/>
            <a:ahLst/>
            <a:cxnLst/>
            <a:rect l="l" t="t" r="r" b="b"/>
            <a:pathLst>
              <a:path w="13572382" h="6703094">
                <a:moveTo>
                  <a:pt x="0" y="0"/>
                </a:moveTo>
                <a:lnTo>
                  <a:pt x="13572382" y="0"/>
                </a:lnTo>
                <a:lnTo>
                  <a:pt x="13572382" y="6703094"/>
                </a:lnTo>
                <a:lnTo>
                  <a:pt x="0" y="6703094"/>
                </a:lnTo>
                <a:lnTo>
                  <a:pt x="0" y="0"/>
                </a:lnTo>
                <a:close/>
              </a:path>
            </a:pathLst>
          </a:custGeom>
          <a:blipFill>
            <a:blip r:embed="rId2"/>
            <a:stretch>
              <a:fillRect l="-1051" t="-3547" r="-1927" b="-4079"/>
            </a:stretch>
          </a:blipFill>
        </p:spPr>
        <p:txBody>
          <a:bodyPr/>
          <a:lstStyle/>
          <a:p>
            <a:endParaRPr lang="en-GB"/>
          </a:p>
        </p:txBody>
      </p:sp>
      <p:sp>
        <p:nvSpPr>
          <p:cNvPr id="12" name="TextBox 12"/>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In the </a:t>
            </a:r>
            <a:r>
              <a:rPr lang="en-US" sz="4298" b="1" i="1" u="sng">
                <a:solidFill>
                  <a:srgbClr val="0851E2"/>
                </a:solidFill>
                <a:latin typeface="Source Sans Pro Bold Italics"/>
                <a:ea typeface="Source Sans Pro Bold Italics"/>
                <a:cs typeface="Source Sans Pro Bold Italics"/>
                <a:sym typeface="Source Sans Pro Bold Italics"/>
              </a:rPr>
              <a:t>Future</a:t>
            </a:r>
            <a:r>
              <a:rPr lang="en-US" sz="4298" b="1" i="1" u="sng">
                <a:solidFill>
                  <a:srgbClr val="FF6B34"/>
                </a:solidFill>
                <a:latin typeface="Source Sans Pro Bold Italics"/>
                <a:ea typeface="Source Sans Pro Bold Italics"/>
                <a:cs typeface="Source Sans Pro Bold Italics"/>
                <a:sym typeface="Source Sans Pro Bold Italics"/>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Freeform 11"/>
          <p:cNvSpPr/>
          <p:nvPr/>
        </p:nvSpPr>
        <p:spPr>
          <a:xfrm>
            <a:off x="3493371" y="1979147"/>
            <a:ext cx="11301259" cy="6328705"/>
          </a:xfrm>
          <a:custGeom>
            <a:avLst/>
            <a:gdLst/>
            <a:ahLst/>
            <a:cxnLst/>
            <a:rect l="l" t="t" r="r" b="b"/>
            <a:pathLst>
              <a:path w="11301259" h="6328705">
                <a:moveTo>
                  <a:pt x="0" y="0"/>
                </a:moveTo>
                <a:lnTo>
                  <a:pt x="11301258" y="0"/>
                </a:lnTo>
                <a:lnTo>
                  <a:pt x="11301258" y="6328706"/>
                </a:lnTo>
                <a:lnTo>
                  <a:pt x="0" y="6328706"/>
                </a:lnTo>
                <a:lnTo>
                  <a:pt x="0" y="0"/>
                </a:lnTo>
                <a:close/>
              </a:path>
            </a:pathLst>
          </a:custGeom>
          <a:blipFill>
            <a:blip r:embed="rId2"/>
            <a:stretch>
              <a:fillRect/>
            </a:stretch>
          </a:blipFill>
        </p:spPr>
        <p:txBody>
          <a:bodyPr/>
          <a:lstStyle/>
          <a:p>
            <a:endParaRPr lang="en-GB"/>
          </a:p>
        </p:txBody>
      </p:sp>
      <p:sp>
        <p:nvSpPr>
          <p:cNvPr id="12" name="TextBox 12"/>
          <p:cNvSpPr txBox="1"/>
          <p:nvPr/>
        </p:nvSpPr>
        <p:spPr>
          <a:xfrm>
            <a:off x="3601762" y="8489085"/>
            <a:ext cx="11084476" cy="622089"/>
          </a:xfrm>
          <a:prstGeom prst="rect">
            <a:avLst/>
          </a:prstGeom>
        </p:spPr>
        <p:txBody>
          <a:bodyPr lIns="0" tIns="0" rIns="0" bIns="0" rtlCol="0" anchor="t">
            <a:spAutoFit/>
          </a:bodyPr>
          <a:lstStyle/>
          <a:p>
            <a:pPr algn="ctr">
              <a:lnSpc>
                <a:spcPts val="5086"/>
              </a:lnSpc>
            </a:pPr>
            <a:r>
              <a:rPr lang="en-US" sz="3633" b="1">
                <a:solidFill>
                  <a:srgbClr val="394A54"/>
                </a:solidFill>
                <a:latin typeface="Source Sans Pro Bold"/>
                <a:ea typeface="Source Sans Pro Bold"/>
                <a:cs typeface="Source Sans Pro Bold"/>
                <a:sym typeface="Source Sans Pro Bold"/>
              </a:rPr>
              <a:t>The Fake Mayor </a:t>
            </a:r>
            <a:r>
              <a:rPr lang="en-US" sz="3633">
                <a:solidFill>
                  <a:srgbClr val="394A54"/>
                </a:solidFill>
                <a:latin typeface="Source Sans Pro"/>
                <a:ea typeface="Source Sans Pro"/>
                <a:cs typeface="Source Sans Pro"/>
                <a:sym typeface="Source Sans Pro"/>
              </a:rPr>
              <a:t>By Karim Amer</a:t>
            </a:r>
            <a:r>
              <a:rPr lang="en-US" sz="3633" b="1">
                <a:solidFill>
                  <a:srgbClr val="394A54"/>
                </a:solidFill>
                <a:latin typeface="Source Sans Pro Bold"/>
                <a:ea typeface="Source Sans Pro Bold"/>
                <a:cs typeface="Source Sans Pro Bold"/>
                <a:sym typeface="Source Sans Pro Bold"/>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3271423"/>
            <a:ext cx="9931178" cy="3803481"/>
          </a:xfrm>
          <a:prstGeom prst="rect">
            <a:avLst/>
          </a:prstGeom>
        </p:spPr>
        <p:txBody>
          <a:bodyPr lIns="0" tIns="0" rIns="0" bIns="0" rtlCol="0" anchor="t">
            <a:spAutoFit/>
          </a:bodyPr>
          <a:lstStyle/>
          <a:p>
            <a:pPr algn="just">
              <a:lnSpc>
                <a:spcPts val="4381"/>
              </a:lnSpc>
            </a:pPr>
            <a:r>
              <a:rPr lang="en-US" sz="3129" b="1">
                <a:solidFill>
                  <a:srgbClr val="394A54"/>
                </a:solidFill>
                <a:latin typeface="Source Sans Pro Bold"/>
                <a:ea typeface="Source Sans Pro Bold"/>
                <a:cs typeface="Source Sans Pro Bold"/>
                <a:sym typeface="Source Sans Pro Bold"/>
              </a:rPr>
              <a:t>Media Literacy in the Digital Age</a:t>
            </a:r>
            <a:r>
              <a:rPr lang="en-US" sz="3129">
                <a:solidFill>
                  <a:srgbClr val="394A54"/>
                </a:solidFill>
                <a:latin typeface="Source Sans Pro"/>
                <a:ea typeface="Source Sans Pro"/>
                <a:cs typeface="Source Sans Pro"/>
                <a:sym typeface="Source Sans Pro"/>
              </a:rPr>
              <a:t>​</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a:solidFill>
                  <a:srgbClr val="394A54"/>
                </a:solidFill>
                <a:latin typeface="Source Sans Pro"/>
                <a:ea typeface="Source Sans Pro"/>
                <a:cs typeface="Source Sans Pro"/>
                <a:sym typeface="Source Sans Pro"/>
              </a:rPr>
              <a:t>Given the emergence of AI and new digital media technologies, in your opinion, how does the Digital Ecosystem change the Media Literacy field? What are the new knowledge, skills and attitudes required to deal with media in the digital age?​</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a:solidFill>
                  <a:srgbClr val="394A54"/>
                </a:solidFill>
                <a:latin typeface="Source Sans Pro"/>
                <a:ea typeface="Source Sans Pro"/>
                <a:cs typeface="Source Sans Pro"/>
                <a:sym typeface="Source Sans Pro"/>
              </a:rPr>
              <a:t>Remembering David Buckingham…</a:t>
            </a:r>
          </a:p>
        </p:txBody>
      </p:sp>
      <p:sp>
        <p:nvSpPr>
          <p:cNvPr id="12" name="TextBox 12"/>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Discussion​</a:t>
            </a:r>
          </a:p>
        </p:txBody>
      </p:sp>
      <p:sp>
        <p:nvSpPr>
          <p:cNvPr id="13" name="Freeform 13"/>
          <p:cNvSpPr/>
          <p:nvPr/>
        </p:nvSpPr>
        <p:spPr>
          <a:xfrm>
            <a:off x="12206735" y="1209662"/>
            <a:ext cx="5052565" cy="7867677"/>
          </a:xfrm>
          <a:custGeom>
            <a:avLst/>
            <a:gdLst/>
            <a:ahLst/>
            <a:cxnLst/>
            <a:rect l="l" t="t" r="r" b="b"/>
            <a:pathLst>
              <a:path w="5052565" h="7867677">
                <a:moveTo>
                  <a:pt x="0" y="0"/>
                </a:moveTo>
                <a:lnTo>
                  <a:pt x="5052565" y="0"/>
                </a:lnTo>
                <a:lnTo>
                  <a:pt x="5052565" y="7867676"/>
                </a:lnTo>
                <a:lnTo>
                  <a:pt x="0" y="7867676"/>
                </a:lnTo>
                <a:lnTo>
                  <a:pt x="0" y="0"/>
                </a:lnTo>
                <a:close/>
              </a:path>
            </a:pathLst>
          </a:custGeom>
          <a:blipFill>
            <a:blip r:embed="rId2"/>
            <a:stretch>
              <a:fillRect l="-4114" t="-3229" r="-7086" b="-4257"/>
            </a:stretch>
          </a:blipFill>
        </p:spPr>
        <p:txBody>
          <a:bodyPr/>
          <a:lstStyle/>
          <a:p>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2642516"/>
            <a:ext cx="15584395" cy="6048163"/>
          </a:xfrm>
          <a:prstGeom prst="rect">
            <a:avLst/>
          </a:prstGeom>
        </p:spPr>
        <p:txBody>
          <a:bodyPr lIns="0" tIns="0" rIns="0" bIns="0" rtlCol="0" anchor="t">
            <a:spAutoFit/>
          </a:bodyPr>
          <a:lstStyle/>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How do you think algorithms decide what content we see on social media, streaming platforms, and search engines?​</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In what ways do digital platforms use personal data to personalise content or target us with ads and recommendations?​</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How can persuasive design features (like autoplay, infinite scroll, notifications) influence our media consumption and behaviour online?​</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What are some examples of misinformation or disinformation that were amplified by algorithmic systems? What made them go viral?​</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How do recommendation algorithms create filter bubbles or echo chambers? What are the consequences for public opinion and democracy?​</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How can we critically analyse a platform’s design and affordances (what it allows users to do) to understand its influence on how we consume information?</a:t>
            </a:r>
          </a:p>
          <a:p>
            <a:pPr algn="just">
              <a:lnSpc>
                <a:spcPts val="3686"/>
              </a:lnSpc>
            </a:pPr>
            <a:endParaRPr lang="en-US" sz="2633">
              <a:solidFill>
                <a:srgbClr val="394A54"/>
              </a:solidFill>
              <a:latin typeface="Source Sans Pro"/>
              <a:ea typeface="Source Sans Pro"/>
              <a:cs typeface="Source Sans Pro"/>
              <a:sym typeface="Source Sans Pro"/>
            </a:endParaRPr>
          </a:p>
        </p:txBody>
      </p:sp>
      <p:sp>
        <p:nvSpPr>
          <p:cNvPr id="12" name="TextBox 12"/>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Discussion​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6B34">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6B34">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2642516"/>
            <a:ext cx="15584395" cy="4181263"/>
          </a:xfrm>
          <a:prstGeom prst="rect">
            <a:avLst/>
          </a:prstGeom>
        </p:spPr>
        <p:txBody>
          <a:bodyPr lIns="0" tIns="0" rIns="0" bIns="0" rtlCol="0" anchor="t">
            <a:spAutoFit/>
          </a:bodyPr>
          <a:lstStyle/>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What ethical challenges arise from the collection and use of personal data by digital platforms and AI systems?​</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What strategies can individuals use to resist manipulation, fact-check information, and make informed decisions in the digital media ecosystem?​</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In your opinion, the digital media landscape helps or hinders populist figures to achieve their ideas? What are the possible consequences of this for democracies around the world?​</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One of the goals of Critical Media Literacy is the emancipation of the individual. But if algorithms are increasingly making decisions for us, how much of our autonomy is real? What happens to free will when AI knows our desires better than we do?</a:t>
            </a:r>
          </a:p>
        </p:txBody>
      </p:sp>
      <p:sp>
        <p:nvSpPr>
          <p:cNvPr id="12" name="TextBox 12"/>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FF6B34"/>
                </a:solidFill>
                <a:latin typeface="Source Sans Pro Bold Italics"/>
                <a:ea typeface="Source Sans Pro Bold Italics"/>
                <a:cs typeface="Source Sans Pro Bold Italics"/>
                <a:sym typeface="Source Sans Pro Bold Italics"/>
              </a:rPr>
              <a:t>Discussion​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AC9EC3CFCF3943954A84BD72EAA59D" ma:contentTypeVersion="15" ma:contentTypeDescription="Create a new document." ma:contentTypeScope="" ma:versionID="c3dbe5d118ca3a0b12a8a395dabe3490">
  <xsd:schema xmlns:xsd="http://www.w3.org/2001/XMLSchema" xmlns:xs="http://www.w3.org/2001/XMLSchema" xmlns:p="http://schemas.microsoft.com/office/2006/metadata/properties" xmlns:ns2="c4e61b10-753e-48c0-b0a7-5e0e133187b4" xmlns:ns3="bb4596b1-f423-42d0-a894-990645dfd60a" targetNamespace="http://schemas.microsoft.com/office/2006/metadata/properties" ma:root="true" ma:fieldsID="65336b4ca5a263190712bce5bf89ce99" ns2:_="" ns3:_="">
    <xsd:import namespace="c4e61b10-753e-48c0-b0a7-5e0e133187b4"/>
    <xsd:import namespace="bb4596b1-f423-42d0-a894-990645dfd60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e61b10-753e-48c0-b0a7-5e0e133187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eec458f-6c7f-4f33-93a3-a82ce134efc3"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4596b1-f423-42d0-a894-990645dfd60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26b7bfc-a03f-4994-8417-faa02a5714de}" ma:internalName="TaxCatchAll" ma:showField="CatchAllData" ma:web="bb4596b1-f423-42d0-a894-990645dfd60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b4596b1-f423-42d0-a894-990645dfd60a" xsi:nil="true"/>
    <lcf76f155ced4ddcb4097134ff3c332f xmlns="c4e61b10-753e-48c0-b0a7-5e0e133187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A3D4703-2F83-4A7C-8E4B-6BBC1B5C989F}"/>
</file>

<file path=customXml/itemProps2.xml><?xml version="1.0" encoding="utf-8"?>
<ds:datastoreItem xmlns:ds="http://schemas.openxmlformats.org/officeDocument/2006/customXml" ds:itemID="{C7D80F4E-678E-452E-AD08-BA77C815FF40}"/>
</file>

<file path=customXml/itemProps3.xml><?xml version="1.0" encoding="utf-8"?>
<ds:datastoreItem xmlns:ds="http://schemas.openxmlformats.org/officeDocument/2006/customXml" ds:itemID="{D90EA63E-A6D5-426A-B65A-043BBC3C6F88}"/>
</file>

<file path=docProps/app.xml><?xml version="1.0" encoding="utf-8"?>
<Properties xmlns="http://schemas.openxmlformats.org/officeDocument/2006/extended-properties" xmlns:vt="http://schemas.openxmlformats.org/officeDocument/2006/docPropsVTypes">
  <TotalTime>0</TotalTime>
  <Words>1985</Words>
  <Application>Microsoft Office PowerPoint</Application>
  <PresentationFormat>Custom</PresentationFormat>
  <Paragraphs>184</Paragraphs>
  <Slides>39</Slides>
  <Notes>0</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Source Sans Pro</vt:lpstr>
      <vt:lpstr>Source Sans Pro Bold</vt:lpstr>
      <vt:lpstr>Calibri</vt:lpstr>
      <vt:lpstr>Arial</vt:lpstr>
      <vt:lpstr>Source Sans Pro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Session 3</dc:title>
  <cp:lastModifiedBy>Hugh Evans</cp:lastModifiedBy>
  <cp:revision>2</cp:revision>
  <dcterms:created xsi:type="dcterms:W3CDTF">2006-08-16T00:00:00Z</dcterms:created>
  <dcterms:modified xsi:type="dcterms:W3CDTF">2025-08-05T09:53:33Z</dcterms:modified>
  <dc:identifier>DAGvHrjFQKw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0x010100A6AC9EC3CFCF3943954A84BD72EAA59D</vt:lpwstr>
  </property>
</Properties>
</file>