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8288000" cy="10287000"/>
  <p:notesSz cx="6858000" cy="9144000"/>
  <p:embeddedFontLst>
    <p:embeddedFont>
      <p:font typeface="Source Sans Pro" panose="020B0503030403020204" pitchFamily="34" charset="0"/>
      <p:regular r:id="rId42"/>
    </p:embeddedFont>
    <p:embeddedFont>
      <p:font typeface="Source Sans Pro Bold" panose="020B0703030403020204" charset="0"/>
      <p:regular r:id="rId43"/>
    </p:embeddedFont>
    <p:embeddedFont>
      <p:font typeface="Source Sans Pro Bold Italics" panose="020B0604020202020204" charset="0"/>
      <p:regular r:id="rId44"/>
    </p:embeddedFont>
    <p:embeddedFont>
      <p:font typeface="Source Sans Pro Italics" panose="020B0604020202020204"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8" d="100"/>
          <a:sy n="68" d="100"/>
        </p:scale>
        <p:origin x="89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fOecpti7Qf8?feature=oembed"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sCRI-K4VWGc?feature=oemb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Freeform 2"/>
          <p:cNvSpPr/>
          <p:nvPr/>
        </p:nvSpPr>
        <p:spPr>
          <a:xfrm>
            <a:off x="1028700" y="1028700"/>
            <a:ext cx="16230600" cy="8229600"/>
          </a:xfrm>
          <a:custGeom>
            <a:avLst/>
            <a:gdLst/>
            <a:ahLst/>
            <a:cxnLst/>
            <a:rect l="l" t="t" r="r" b="b"/>
            <a:pathLst>
              <a:path w="16230600" h="8229600">
                <a:moveTo>
                  <a:pt x="0" y="0"/>
                </a:moveTo>
                <a:lnTo>
                  <a:pt x="16230600" y="0"/>
                </a:lnTo>
                <a:lnTo>
                  <a:pt x="16230600" y="8229600"/>
                </a:lnTo>
                <a:lnTo>
                  <a:pt x="0" y="8229600"/>
                </a:lnTo>
                <a:lnTo>
                  <a:pt x="0" y="0"/>
                </a:lnTo>
                <a:close/>
              </a:path>
            </a:pathLst>
          </a:custGeom>
          <a:blipFill>
            <a:blip r:embed="rId2"/>
            <a:stretch>
              <a:fillRect t="-107405" b="-88058"/>
            </a:stretch>
          </a:blipFill>
        </p:spPr>
        <p:txBody>
          <a:bodyPr/>
          <a:lstStyle/>
          <a:p>
            <a:endParaRPr lang="en-GB"/>
          </a:p>
        </p:txBody>
      </p:sp>
      <p:grpSp>
        <p:nvGrpSpPr>
          <p:cNvPr id="3" name="Group 3"/>
          <p:cNvGrpSpPr/>
          <p:nvPr/>
        </p:nvGrpSpPr>
        <p:grpSpPr>
          <a:xfrm>
            <a:off x="9144000" y="0"/>
            <a:ext cx="9144000" cy="10287000"/>
            <a:chOff x="0" y="0"/>
            <a:chExt cx="3549180" cy="3992828"/>
          </a:xfrm>
        </p:grpSpPr>
        <p:sp>
          <p:nvSpPr>
            <p:cNvPr id="4" name="Freeform 4"/>
            <p:cNvSpPr/>
            <p:nvPr/>
          </p:nvSpPr>
          <p:spPr>
            <a:xfrm>
              <a:off x="0" y="0"/>
              <a:ext cx="3549180" cy="3992828"/>
            </a:xfrm>
            <a:custGeom>
              <a:avLst/>
              <a:gdLst/>
              <a:ahLst/>
              <a:cxnLst/>
              <a:rect l="l" t="t" r="r" b="b"/>
              <a:pathLst>
                <a:path w="3549180" h="3992828">
                  <a:moveTo>
                    <a:pt x="0" y="0"/>
                  </a:moveTo>
                  <a:lnTo>
                    <a:pt x="3549180" y="0"/>
                  </a:lnTo>
                  <a:lnTo>
                    <a:pt x="3549180" y="3992828"/>
                  </a:lnTo>
                  <a:lnTo>
                    <a:pt x="0" y="3992828"/>
                  </a:lnTo>
                  <a:close/>
                </a:path>
              </a:pathLst>
            </a:custGeom>
            <a:solidFill>
              <a:srgbClr val="006794"/>
            </a:solidFill>
          </p:spPr>
          <p:txBody>
            <a:bodyPr/>
            <a:lstStyle/>
            <a:p>
              <a:endParaRPr lang="en-GB"/>
            </a:p>
          </p:txBody>
        </p:sp>
        <p:sp>
          <p:nvSpPr>
            <p:cNvPr id="5" name="TextBox 5"/>
            <p:cNvSpPr txBox="1"/>
            <p:nvPr/>
          </p:nvSpPr>
          <p:spPr>
            <a:xfrm>
              <a:off x="0" y="-38100"/>
              <a:ext cx="3549180" cy="4030928"/>
            </a:xfrm>
            <a:prstGeom prst="rect">
              <a:avLst/>
            </a:prstGeom>
          </p:spPr>
          <p:txBody>
            <a:bodyPr lIns="46904" tIns="46904" rIns="46904" bIns="46904" rtlCol="0" anchor="ctr"/>
            <a:lstStyle/>
            <a:p>
              <a:pPr algn="ctr">
                <a:lnSpc>
                  <a:spcPts val="1809"/>
                </a:lnSpc>
                <a:spcBef>
                  <a:spcPct val="0"/>
                </a:spcBef>
              </a:pPr>
              <a:endParaRPr/>
            </a:p>
          </p:txBody>
        </p:sp>
      </p:grpSp>
      <p:sp>
        <p:nvSpPr>
          <p:cNvPr id="6" name="Freeform 6"/>
          <p:cNvSpPr/>
          <p:nvPr/>
        </p:nvSpPr>
        <p:spPr>
          <a:xfrm>
            <a:off x="15971108" y="8703234"/>
            <a:ext cx="1847509" cy="1039224"/>
          </a:xfrm>
          <a:custGeom>
            <a:avLst/>
            <a:gdLst/>
            <a:ahLst/>
            <a:cxnLst/>
            <a:rect l="l" t="t" r="r" b="b"/>
            <a:pathLst>
              <a:path w="1847509" h="1039224">
                <a:moveTo>
                  <a:pt x="0" y="0"/>
                </a:moveTo>
                <a:lnTo>
                  <a:pt x="1847509" y="0"/>
                </a:lnTo>
                <a:lnTo>
                  <a:pt x="1847509" y="1039224"/>
                </a:lnTo>
                <a:lnTo>
                  <a:pt x="0" y="1039224"/>
                </a:lnTo>
                <a:lnTo>
                  <a:pt x="0" y="0"/>
                </a:lnTo>
                <a:close/>
              </a:path>
            </a:pathLst>
          </a:custGeom>
          <a:blipFill>
            <a:blip r:embed="rId3"/>
            <a:stretch>
              <a:fillRect/>
            </a:stretch>
          </a:blipFill>
        </p:spPr>
        <p:txBody>
          <a:bodyPr/>
          <a:lstStyle/>
          <a:p>
            <a:endParaRPr lang="en-GB"/>
          </a:p>
        </p:txBody>
      </p:sp>
      <p:sp>
        <p:nvSpPr>
          <p:cNvPr id="7" name="Freeform 7"/>
          <p:cNvSpPr/>
          <p:nvPr/>
        </p:nvSpPr>
        <p:spPr>
          <a:xfrm>
            <a:off x="11816890" y="8608598"/>
            <a:ext cx="2310050" cy="1299403"/>
          </a:xfrm>
          <a:custGeom>
            <a:avLst/>
            <a:gdLst/>
            <a:ahLst/>
            <a:cxnLst/>
            <a:rect l="l" t="t" r="r" b="b"/>
            <a:pathLst>
              <a:path w="2310050" h="1299403">
                <a:moveTo>
                  <a:pt x="0" y="0"/>
                </a:moveTo>
                <a:lnTo>
                  <a:pt x="2310050" y="0"/>
                </a:lnTo>
                <a:lnTo>
                  <a:pt x="2310050" y="1299404"/>
                </a:lnTo>
                <a:lnTo>
                  <a:pt x="0" y="1299404"/>
                </a:lnTo>
                <a:lnTo>
                  <a:pt x="0" y="0"/>
                </a:lnTo>
                <a:close/>
              </a:path>
            </a:pathLst>
          </a:custGeom>
          <a:blipFill>
            <a:blip r:embed="rId4"/>
            <a:stretch>
              <a:fillRect/>
            </a:stretch>
          </a:blipFill>
        </p:spPr>
        <p:txBody>
          <a:bodyPr/>
          <a:lstStyle/>
          <a:p>
            <a:endParaRPr lang="en-GB"/>
          </a:p>
        </p:txBody>
      </p:sp>
      <p:sp>
        <p:nvSpPr>
          <p:cNvPr id="8" name="Freeform 8"/>
          <p:cNvSpPr/>
          <p:nvPr/>
        </p:nvSpPr>
        <p:spPr>
          <a:xfrm>
            <a:off x="9870524" y="8778255"/>
            <a:ext cx="1588658" cy="964204"/>
          </a:xfrm>
          <a:custGeom>
            <a:avLst/>
            <a:gdLst/>
            <a:ahLst/>
            <a:cxnLst/>
            <a:rect l="l" t="t" r="r" b="b"/>
            <a:pathLst>
              <a:path w="1588658" h="964204">
                <a:moveTo>
                  <a:pt x="0" y="0"/>
                </a:moveTo>
                <a:lnTo>
                  <a:pt x="1588659" y="0"/>
                </a:lnTo>
                <a:lnTo>
                  <a:pt x="1588659" y="964203"/>
                </a:lnTo>
                <a:lnTo>
                  <a:pt x="0" y="964203"/>
                </a:lnTo>
                <a:lnTo>
                  <a:pt x="0" y="0"/>
                </a:lnTo>
                <a:close/>
              </a:path>
            </a:pathLst>
          </a:custGeom>
          <a:blipFill>
            <a:blip r:embed="rId5"/>
            <a:stretch>
              <a:fillRect/>
            </a:stretch>
          </a:blipFill>
        </p:spPr>
        <p:txBody>
          <a:bodyPr/>
          <a:lstStyle/>
          <a:p>
            <a:endParaRPr lang="en-GB"/>
          </a:p>
        </p:txBody>
      </p:sp>
      <p:sp>
        <p:nvSpPr>
          <p:cNvPr id="9" name="TextBox 9"/>
          <p:cNvSpPr txBox="1"/>
          <p:nvPr/>
        </p:nvSpPr>
        <p:spPr>
          <a:xfrm>
            <a:off x="9870524" y="1676995"/>
            <a:ext cx="7388776" cy="2076523"/>
          </a:xfrm>
          <a:prstGeom prst="rect">
            <a:avLst/>
          </a:prstGeom>
        </p:spPr>
        <p:txBody>
          <a:bodyPr lIns="0" tIns="0" rIns="0" bIns="0" rtlCol="0" anchor="t">
            <a:spAutoFit/>
          </a:bodyPr>
          <a:lstStyle/>
          <a:p>
            <a:pPr algn="l">
              <a:lnSpc>
                <a:spcPts val="8029"/>
              </a:lnSpc>
            </a:pPr>
            <a:r>
              <a:rPr lang="en-US" sz="7504" b="1" i="1">
                <a:solidFill>
                  <a:srgbClr val="F7F7F7"/>
                </a:solidFill>
                <a:latin typeface="Source Sans Pro Bold Italics"/>
                <a:ea typeface="Source Sans Pro Bold Italics"/>
                <a:cs typeface="Source Sans Pro Bold Italics"/>
                <a:sym typeface="Source Sans Pro Bold Italics"/>
              </a:rPr>
              <a:t>RECLAIM Toolkit for Media Literacy</a:t>
            </a:r>
          </a:p>
        </p:txBody>
      </p:sp>
      <p:grpSp>
        <p:nvGrpSpPr>
          <p:cNvPr id="10" name="Group 10"/>
          <p:cNvGrpSpPr/>
          <p:nvPr/>
        </p:nvGrpSpPr>
        <p:grpSpPr>
          <a:xfrm>
            <a:off x="9870524" y="7332692"/>
            <a:ext cx="4597182" cy="671460"/>
            <a:chOff x="0" y="0"/>
            <a:chExt cx="6129576" cy="895280"/>
          </a:xfrm>
        </p:grpSpPr>
        <p:sp>
          <p:nvSpPr>
            <p:cNvPr id="11" name="TextBox 11"/>
            <p:cNvSpPr txBox="1"/>
            <p:nvPr/>
          </p:nvSpPr>
          <p:spPr>
            <a:xfrm>
              <a:off x="0" y="-47625"/>
              <a:ext cx="4686134" cy="405737"/>
            </a:xfrm>
            <a:prstGeom prst="rect">
              <a:avLst/>
            </a:prstGeom>
          </p:spPr>
          <p:txBody>
            <a:bodyPr lIns="0" tIns="0" rIns="0" bIns="0" rtlCol="0" anchor="t">
              <a:spAutoFit/>
            </a:bodyPr>
            <a:lstStyle/>
            <a:p>
              <a:pPr algn="l">
                <a:lnSpc>
                  <a:spcPts val="2519"/>
                </a:lnSpc>
              </a:pPr>
              <a:r>
                <a:rPr lang="en-US" sz="1799">
                  <a:solidFill>
                    <a:srgbClr val="DAD9D8"/>
                  </a:solidFill>
                  <a:latin typeface="Source Sans Pro"/>
                  <a:ea typeface="Source Sans Pro"/>
                  <a:cs typeface="Source Sans Pro"/>
                  <a:sym typeface="Source Sans Pro"/>
                </a:rPr>
                <a:t>Prepared By :</a:t>
              </a:r>
            </a:p>
          </p:txBody>
        </p:sp>
        <p:sp>
          <p:nvSpPr>
            <p:cNvPr id="12" name="TextBox 12"/>
            <p:cNvSpPr txBox="1"/>
            <p:nvPr/>
          </p:nvSpPr>
          <p:spPr>
            <a:xfrm>
              <a:off x="0" y="310487"/>
              <a:ext cx="6129576" cy="584793"/>
            </a:xfrm>
            <a:prstGeom prst="rect">
              <a:avLst/>
            </a:prstGeom>
          </p:spPr>
          <p:txBody>
            <a:bodyPr lIns="0" tIns="0" rIns="0" bIns="0" rtlCol="0" anchor="t">
              <a:spAutoFit/>
            </a:bodyPr>
            <a:lstStyle/>
            <a:p>
              <a:pPr algn="l">
                <a:lnSpc>
                  <a:spcPts val="3779"/>
                </a:lnSpc>
              </a:pPr>
              <a:r>
                <a:rPr lang="en-US" sz="2699" b="1">
                  <a:solidFill>
                    <a:srgbClr val="FFFFFF"/>
                  </a:solidFill>
                  <a:latin typeface="Source Sans Pro Bold"/>
                  <a:ea typeface="Source Sans Pro Bold"/>
                  <a:cs typeface="Source Sans Pro Bold"/>
                  <a:sym typeface="Source Sans Pro Bold"/>
                </a:rPr>
                <a:t>Ricardo Castellini da Silva</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ED00">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ED00">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9891119" y="4188521"/>
            <a:ext cx="6666935" cy="2781088"/>
          </a:xfrm>
          <a:prstGeom prst="rect">
            <a:avLst/>
          </a:prstGeom>
        </p:spPr>
        <p:txBody>
          <a:bodyPr lIns="0" tIns="0" rIns="0" bIns="0" rtlCol="0" anchor="t">
            <a:spAutoFit/>
          </a:bodyPr>
          <a:lstStyle/>
          <a:p>
            <a:pPr algn="just">
              <a:lnSpc>
                <a:spcPts val="3686"/>
              </a:lnSpc>
            </a:pPr>
            <a:r>
              <a:rPr lang="en-US" sz="2633" b="1" i="1">
                <a:solidFill>
                  <a:srgbClr val="394A54"/>
                </a:solidFill>
                <a:latin typeface="Source Sans Pro Bold Italics"/>
                <a:ea typeface="Source Sans Pro Bold Italics"/>
                <a:cs typeface="Source Sans Pro Bold Italics"/>
                <a:sym typeface="Source Sans Pro Bold Italics"/>
              </a:rPr>
              <a:t>​Information literacy is the ability to recognise when information is needed and to locate, evaluate and effectively use the needed information.</a:t>
            </a:r>
          </a:p>
          <a:p>
            <a:pPr algn="just">
              <a:lnSpc>
                <a:spcPts val="3686"/>
              </a:lnSpc>
            </a:pPr>
            <a:endParaRPr lang="en-US" sz="2633" b="1" i="1">
              <a:solidFill>
                <a:srgbClr val="394A54"/>
              </a:solidFill>
              <a:latin typeface="Source Sans Pro Bold Italics"/>
              <a:ea typeface="Source Sans Pro Bold Italics"/>
              <a:cs typeface="Source Sans Pro Bold Italics"/>
              <a:sym typeface="Source Sans Pro Bold Italics"/>
            </a:endParaRPr>
          </a:p>
          <a:p>
            <a:pPr algn="just">
              <a:lnSpc>
                <a:spcPts val="3686"/>
              </a:lnSpc>
            </a:pPr>
            <a:r>
              <a:rPr lang="en-US" sz="2633">
                <a:solidFill>
                  <a:srgbClr val="394A54"/>
                </a:solidFill>
                <a:latin typeface="Source Sans Pro"/>
                <a:ea typeface="Source Sans Pro"/>
                <a:cs typeface="Source Sans Pro"/>
                <a:sym typeface="Source Sans Pro"/>
              </a:rPr>
              <a:t>(American Library Association 1989). ​</a:t>
            </a:r>
          </a:p>
        </p:txBody>
      </p:sp>
      <p:sp>
        <p:nvSpPr>
          <p:cNvPr id="12" name="Freeform 12"/>
          <p:cNvSpPr/>
          <p:nvPr/>
        </p:nvSpPr>
        <p:spPr>
          <a:xfrm>
            <a:off x="1028700" y="2762241"/>
            <a:ext cx="8339485" cy="5681274"/>
          </a:xfrm>
          <a:custGeom>
            <a:avLst/>
            <a:gdLst/>
            <a:ahLst/>
            <a:cxnLst/>
            <a:rect l="l" t="t" r="r" b="b"/>
            <a:pathLst>
              <a:path w="8339485" h="5681274">
                <a:moveTo>
                  <a:pt x="0" y="0"/>
                </a:moveTo>
                <a:lnTo>
                  <a:pt x="8339485" y="0"/>
                </a:lnTo>
                <a:lnTo>
                  <a:pt x="8339485" y="5681274"/>
                </a:lnTo>
                <a:lnTo>
                  <a:pt x="0" y="56812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3" name="TextBox 13"/>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C29A00"/>
                </a:solidFill>
                <a:latin typeface="Source Sans Pro Bold Italics"/>
                <a:ea typeface="Source Sans Pro Bold Italics"/>
                <a:cs typeface="Source Sans Pro Bold Italics"/>
                <a:sym typeface="Source Sans Pro Bold Italics"/>
              </a:rPr>
              <a:t>Media &amp; Information Literacy​ </a:t>
            </a:r>
          </a:p>
        </p:txBody>
      </p:sp>
      <p:sp>
        <p:nvSpPr>
          <p:cNvPr id="14" name="TextBox 14"/>
          <p:cNvSpPr txBox="1"/>
          <p:nvPr/>
        </p:nvSpPr>
        <p:spPr>
          <a:xfrm>
            <a:off x="2076261" y="5309146"/>
            <a:ext cx="1470842" cy="644614"/>
          </a:xfrm>
          <a:prstGeom prst="rect">
            <a:avLst/>
          </a:prstGeom>
        </p:spPr>
        <p:txBody>
          <a:bodyPr lIns="0" tIns="0" rIns="0" bIns="0" rtlCol="0" anchor="t">
            <a:spAutoFit/>
          </a:bodyPr>
          <a:lstStyle/>
          <a:p>
            <a:pPr algn="ctr">
              <a:lnSpc>
                <a:spcPts val="2570"/>
              </a:lnSpc>
            </a:pPr>
            <a:r>
              <a:rPr lang="en-US" sz="2570" b="1">
                <a:solidFill>
                  <a:srgbClr val="FFFFFF"/>
                </a:solidFill>
                <a:latin typeface="Source Sans Pro Bold"/>
                <a:ea typeface="Source Sans Pro Bold"/>
                <a:cs typeface="Source Sans Pro Bold"/>
                <a:sym typeface="Source Sans Pro Bold"/>
              </a:rPr>
              <a:t>Media</a:t>
            </a:r>
          </a:p>
          <a:p>
            <a:pPr algn="ctr">
              <a:lnSpc>
                <a:spcPts val="2570"/>
              </a:lnSpc>
            </a:pPr>
            <a:r>
              <a:rPr lang="en-US" sz="2570" b="1">
                <a:solidFill>
                  <a:srgbClr val="FFFFFF"/>
                </a:solidFill>
                <a:latin typeface="Source Sans Pro Bold"/>
                <a:ea typeface="Source Sans Pro Bold"/>
                <a:cs typeface="Source Sans Pro Bold"/>
                <a:sym typeface="Source Sans Pro Bold"/>
              </a:rPr>
              <a:t>Literacy</a:t>
            </a:r>
          </a:p>
        </p:txBody>
      </p:sp>
      <p:sp>
        <p:nvSpPr>
          <p:cNvPr id="15" name="TextBox 15"/>
          <p:cNvSpPr txBox="1"/>
          <p:nvPr/>
        </p:nvSpPr>
        <p:spPr>
          <a:xfrm>
            <a:off x="6595622" y="5309146"/>
            <a:ext cx="2120865" cy="644614"/>
          </a:xfrm>
          <a:prstGeom prst="rect">
            <a:avLst/>
          </a:prstGeom>
        </p:spPr>
        <p:txBody>
          <a:bodyPr lIns="0" tIns="0" rIns="0" bIns="0" rtlCol="0" anchor="t">
            <a:spAutoFit/>
          </a:bodyPr>
          <a:lstStyle/>
          <a:p>
            <a:pPr algn="ctr">
              <a:lnSpc>
                <a:spcPts val="2570"/>
              </a:lnSpc>
            </a:pPr>
            <a:r>
              <a:rPr lang="en-US" sz="2570" b="1">
                <a:solidFill>
                  <a:srgbClr val="FFFFFF"/>
                </a:solidFill>
                <a:latin typeface="Source Sans Pro Bold"/>
                <a:ea typeface="Source Sans Pro Bold"/>
                <a:cs typeface="Source Sans Pro Bold"/>
                <a:sym typeface="Source Sans Pro Bold"/>
              </a:rPr>
              <a:t>Information</a:t>
            </a:r>
          </a:p>
          <a:p>
            <a:pPr algn="ctr">
              <a:lnSpc>
                <a:spcPts val="2570"/>
              </a:lnSpc>
            </a:pPr>
            <a:r>
              <a:rPr lang="en-US" sz="2570" b="1">
                <a:solidFill>
                  <a:srgbClr val="FFFFFF"/>
                </a:solidFill>
                <a:latin typeface="Source Sans Pro Bold"/>
                <a:ea typeface="Source Sans Pro Bold"/>
                <a:cs typeface="Source Sans Pro Bold"/>
                <a:sym typeface="Source Sans Pro Bold"/>
              </a:rPr>
              <a:t>Literacy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ED00">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ED00">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Freeform 11"/>
          <p:cNvSpPr/>
          <p:nvPr/>
        </p:nvSpPr>
        <p:spPr>
          <a:xfrm>
            <a:off x="1951553" y="2486554"/>
            <a:ext cx="14384893" cy="6552743"/>
          </a:xfrm>
          <a:custGeom>
            <a:avLst/>
            <a:gdLst/>
            <a:ahLst/>
            <a:cxnLst/>
            <a:rect l="l" t="t" r="r" b="b"/>
            <a:pathLst>
              <a:path w="14384893" h="6552743">
                <a:moveTo>
                  <a:pt x="0" y="0"/>
                </a:moveTo>
                <a:lnTo>
                  <a:pt x="14384894" y="0"/>
                </a:lnTo>
                <a:lnTo>
                  <a:pt x="14384894" y="6552743"/>
                </a:lnTo>
                <a:lnTo>
                  <a:pt x="0" y="6552743"/>
                </a:lnTo>
                <a:lnTo>
                  <a:pt x="0" y="0"/>
                </a:lnTo>
                <a:close/>
              </a:path>
            </a:pathLst>
          </a:custGeom>
          <a:blipFill>
            <a:blip r:embed="rId2"/>
            <a:stretch>
              <a:fillRect l="-925" t="-2235" r="-1481" b="-4267"/>
            </a:stretch>
          </a:blipFill>
        </p:spPr>
        <p:txBody>
          <a:bodyPr/>
          <a:lstStyle/>
          <a:p>
            <a:endParaRPr lang="en-GB"/>
          </a:p>
        </p:txBody>
      </p:sp>
      <p:sp>
        <p:nvSpPr>
          <p:cNvPr id="12" name="TextBox 12"/>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C29A00"/>
                </a:solidFill>
                <a:latin typeface="Source Sans Pro Bold Italics"/>
                <a:ea typeface="Source Sans Pro Bold Italics"/>
                <a:cs typeface="Source Sans Pro Bold Italics"/>
                <a:sym typeface="Source Sans Pro Bold Italics"/>
              </a:rPr>
              <a:t>Media &amp; Information Literacy​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ED00">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ED00">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C29A00"/>
                </a:solidFill>
                <a:latin typeface="Source Sans Pro Bold Italics"/>
                <a:ea typeface="Source Sans Pro Bold Italics"/>
                <a:cs typeface="Source Sans Pro Bold Italics"/>
                <a:sym typeface="Source Sans Pro Bold Italics"/>
              </a:rPr>
              <a:t>Media &amp; Information Literacy​ </a:t>
            </a:r>
          </a:p>
        </p:txBody>
      </p:sp>
      <p:grpSp>
        <p:nvGrpSpPr>
          <p:cNvPr id="12" name="Group 12"/>
          <p:cNvGrpSpPr/>
          <p:nvPr/>
        </p:nvGrpSpPr>
        <p:grpSpPr>
          <a:xfrm>
            <a:off x="10729673" y="3395098"/>
            <a:ext cx="6529627" cy="4448308"/>
            <a:chOff x="0" y="0"/>
            <a:chExt cx="8706169" cy="5931078"/>
          </a:xfrm>
        </p:grpSpPr>
        <p:sp>
          <p:nvSpPr>
            <p:cNvPr id="13" name="Freeform 13"/>
            <p:cNvSpPr/>
            <p:nvPr/>
          </p:nvSpPr>
          <p:spPr>
            <a:xfrm>
              <a:off x="0" y="0"/>
              <a:ext cx="8706169" cy="5931078"/>
            </a:xfrm>
            <a:custGeom>
              <a:avLst/>
              <a:gdLst/>
              <a:ahLst/>
              <a:cxnLst/>
              <a:rect l="l" t="t" r="r" b="b"/>
              <a:pathLst>
                <a:path w="8706169" h="5931078">
                  <a:moveTo>
                    <a:pt x="0" y="0"/>
                  </a:moveTo>
                  <a:lnTo>
                    <a:pt x="8706169" y="0"/>
                  </a:lnTo>
                  <a:lnTo>
                    <a:pt x="8706169" y="5931078"/>
                  </a:lnTo>
                  <a:lnTo>
                    <a:pt x="0" y="59310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4" name="TextBox 14"/>
            <p:cNvSpPr txBox="1"/>
            <p:nvPr/>
          </p:nvSpPr>
          <p:spPr>
            <a:xfrm>
              <a:off x="1093622" y="2627804"/>
              <a:ext cx="1535514" cy="704046"/>
            </a:xfrm>
            <a:prstGeom prst="rect">
              <a:avLst/>
            </a:prstGeom>
          </p:spPr>
          <p:txBody>
            <a:bodyPr lIns="0" tIns="0" rIns="0" bIns="0" rtlCol="0" anchor="t">
              <a:spAutoFit/>
            </a:bodyPr>
            <a:lstStyle/>
            <a:p>
              <a:pPr algn="ctr">
                <a:lnSpc>
                  <a:spcPts val="2012"/>
                </a:lnSpc>
              </a:pPr>
              <a:r>
                <a:rPr lang="en-US" sz="2012" b="1">
                  <a:solidFill>
                    <a:srgbClr val="FFFFFF"/>
                  </a:solidFill>
                  <a:latin typeface="Source Sans Pro Bold"/>
                  <a:ea typeface="Source Sans Pro Bold"/>
                  <a:cs typeface="Source Sans Pro Bold"/>
                  <a:sym typeface="Source Sans Pro Bold"/>
                </a:rPr>
                <a:t>Media</a:t>
              </a:r>
            </a:p>
            <a:p>
              <a:pPr algn="ctr">
                <a:lnSpc>
                  <a:spcPts val="2012"/>
                </a:lnSpc>
              </a:pPr>
              <a:r>
                <a:rPr lang="en-US" sz="2012" b="1">
                  <a:solidFill>
                    <a:srgbClr val="FFFFFF"/>
                  </a:solidFill>
                  <a:latin typeface="Source Sans Pro Bold"/>
                  <a:ea typeface="Source Sans Pro Bold"/>
                  <a:cs typeface="Source Sans Pro Bold"/>
                  <a:sym typeface="Source Sans Pro Bold"/>
                </a:rPr>
                <a:t>Literacy</a:t>
              </a:r>
            </a:p>
          </p:txBody>
        </p:sp>
        <p:sp>
          <p:nvSpPr>
            <p:cNvPr id="15" name="TextBox 15"/>
            <p:cNvSpPr txBox="1"/>
            <p:nvPr/>
          </p:nvSpPr>
          <p:spPr>
            <a:xfrm>
              <a:off x="5811698" y="2627804"/>
              <a:ext cx="2214119" cy="704046"/>
            </a:xfrm>
            <a:prstGeom prst="rect">
              <a:avLst/>
            </a:prstGeom>
          </p:spPr>
          <p:txBody>
            <a:bodyPr lIns="0" tIns="0" rIns="0" bIns="0" rtlCol="0" anchor="t">
              <a:spAutoFit/>
            </a:bodyPr>
            <a:lstStyle/>
            <a:p>
              <a:pPr algn="ctr">
                <a:lnSpc>
                  <a:spcPts val="2012"/>
                </a:lnSpc>
              </a:pPr>
              <a:r>
                <a:rPr lang="en-US" sz="2012" b="1">
                  <a:solidFill>
                    <a:srgbClr val="FFFFFF"/>
                  </a:solidFill>
                  <a:latin typeface="Source Sans Pro Bold"/>
                  <a:ea typeface="Source Sans Pro Bold"/>
                  <a:cs typeface="Source Sans Pro Bold"/>
                  <a:sym typeface="Source Sans Pro Bold"/>
                </a:rPr>
                <a:t>Information</a:t>
              </a:r>
            </a:p>
            <a:p>
              <a:pPr algn="ctr">
                <a:lnSpc>
                  <a:spcPts val="2012"/>
                </a:lnSpc>
              </a:pPr>
              <a:r>
                <a:rPr lang="en-US" sz="2012" b="1">
                  <a:solidFill>
                    <a:srgbClr val="FFFFFF"/>
                  </a:solidFill>
                  <a:latin typeface="Source Sans Pro Bold"/>
                  <a:ea typeface="Source Sans Pro Bold"/>
                  <a:cs typeface="Source Sans Pro Bold"/>
                  <a:sym typeface="Source Sans Pro Bold"/>
                </a:rPr>
                <a:t>Literacy</a:t>
              </a:r>
            </a:p>
          </p:txBody>
        </p:sp>
      </p:grpSp>
      <p:sp>
        <p:nvSpPr>
          <p:cNvPr id="16" name="TextBox 16"/>
          <p:cNvSpPr txBox="1"/>
          <p:nvPr/>
        </p:nvSpPr>
        <p:spPr>
          <a:xfrm>
            <a:off x="1323768" y="2514554"/>
            <a:ext cx="9756124" cy="2501689"/>
          </a:xfrm>
          <a:prstGeom prst="rect">
            <a:avLst/>
          </a:prstGeom>
        </p:spPr>
        <p:txBody>
          <a:bodyPr lIns="0" tIns="0" rIns="0" bIns="0" rtlCol="0" anchor="t">
            <a:spAutoFit/>
          </a:bodyPr>
          <a:lstStyle/>
          <a:p>
            <a:pPr algn="just">
              <a:lnSpc>
                <a:spcPts val="5086"/>
              </a:lnSpc>
            </a:pPr>
            <a:r>
              <a:rPr lang="en-US" sz="3633" b="1">
                <a:solidFill>
                  <a:srgbClr val="07428A"/>
                </a:solidFill>
                <a:latin typeface="Source Sans Pro Bold"/>
                <a:ea typeface="Source Sans Pro Bold"/>
                <a:cs typeface="Source Sans Pro Bold"/>
                <a:sym typeface="Source Sans Pro Bold"/>
              </a:rPr>
              <a:t>Media Literacy​</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Focus on analysing and creating media messages​</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Understanding media formats, techniques, and influence​</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Evaluating purpose, authorship, and production elements​</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Active engagement with media as both consumer and creator</a:t>
            </a:r>
          </a:p>
        </p:txBody>
      </p:sp>
      <p:sp>
        <p:nvSpPr>
          <p:cNvPr id="17" name="TextBox 17"/>
          <p:cNvSpPr txBox="1"/>
          <p:nvPr/>
        </p:nvSpPr>
        <p:spPr>
          <a:xfrm>
            <a:off x="1323768" y="5653170"/>
            <a:ext cx="9756124" cy="2501689"/>
          </a:xfrm>
          <a:prstGeom prst="rect">
            <a:avLst/>
          </a:prstGeom>
        </p:spPr>
        <p:txBody>
          <a:bodyPr lIns="0" tIns="0" rIns="0" bIns="0" rtlCol="0" anchor="t">
            <a:spAutoFit/>
          </a:bodyPr>
          <a:lstStyle/>
          <a:p>
            <a:pPr algn="just">
              <a:lnSpc>
                <a:spcPts val="5086"/>
              </a:lnSpc>
            </a:pPr>
            <a:r>
              <a:rPr lang="en-US" sz="3633" b="1">
                <a:solidFill>
                  <a:srgbClr val="07428A"/>
                </a:solidFill>
                <a:latin typeface="Source Sans Pro Bold"/>
                <a:ea typeface="Source Sans Pro Bold"/>
                <a:cs typeface="Source Sans Pro Bold"/>
                <a:sym typeface="Source Sans Pro Bold"/>
              </a:rPr>
              <a:t>Information Literacy</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Focus on finding, evaluating, and using information effectively​</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Research skills and source evaluation​</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Understanding information ecosystems and organization​</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Ethical use and attribution of information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ED00">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ED00">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Freeform 11"/>
          <p:cNvSpPr/>
          <p:nvPr/>
        </p:nvSpPr>
        <p:spPr>
          <a:xfrm>
            <a:off x="7610304" y="2765866"/>
            <a:ext cx="9374933" cy="6246049"/>
          </a:xfrm>
          <a:custGeom>
            <a:avLst/>
            <a:gdLst/>
            <a:ahLst/>
            <a:cxnLst/>
            <a:rect l="l" t="t" r="r" b="b"/>
            <a:pathLst>
              <a:path w="9374933" h="6246049">
                <a:moveTo>
                  <a:pt x="0" y="0"/>
                </a:moveTo>
                <a:lnTo>
                  <a:pt x="9374933" y="0"/>
                </a:lnTo>
                <a:lnTo>
                  <a:pt x="9374933" y="6246049"/>
                </a:lnTo>
                <a:lnTo>
                  <a:pt x="0" y="6246049"/>
                </a:lnTo>
                <a:lnTo>
                  <a:pt x="0" y="0"/>
                </a:lnTo>
                <a:close/>
              </a:path>
            </a:pathLst>
          </a:custGeom>
          <a:blipFill>
            <a:blip r:embed="rId2"/>
            <a:stretch>
              <a:fillRect/>
            </a:stretch>
          </a:blipFill>
        </p:spPr>
        <p:txBody>
          <a:bodyPr/>
          <a:lstStyle/>
          <a:p>
            <a:endParaRPr lang="en-GB"/>
          </a:p>
        </p:txBody>
      </p:sp>
      <p:sp>
        <p:nvSpPr>
          <p:cNvPr id="12" name="TextBox 12"/>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C29A00"/>
                </a:solidFill>
                <a:latin typeface="Source Sans Pro Bold Italics"/>
                <a:ea typeface="Source Sans Pro Bold Italics"/>
                <a:cs typeface="Source Sans Pro Bold Italics"/>
                <a:sym typeface="Source Sans Pro Bold Italics"/>
              </a:rPr>
              <a:t>Media &amp; Information Literacy​ </a:t>
            </a:r>
          </a:p>
        </p:txBody>
      </p:sp>
      <p:sp>
        <p:nvSpPr>
          <p:cNvPr id="13" name="TextBox 13"/>
          <p:cNvSpPr txBox="1"/>
          <p:nvPr/>
        </p:nvSpPr>
        <p:spPr>
          <a:xfrm>
            <a:off x="1323768" y="3009457"/>
            <a:ext cx="4504165" cy="1615198"/>
          </a:xfrm>
          <a:prstGeom prst="rect">
            <a:avLst/>
          </a:prstGeom>
        </p:spPr>
        <p:txBody>
          <a:bodyPr lIns="0" tIns="0" rIns="0" bIns="0" rtlCol="0" anchor="t">
            <a:spAutoFit/>
          </a:bodyPr>
          <a:lstStyle/>
          <a:p>
            <a:pPr algn="just">
              <a:lnSpc>
                <a:spcPts val="6523"/>
              </a:lnSpc>
            </a:pPr>
            <a:r>
              <a:rPr lang="en-US" sz="4659" b="1">
                <a:solidFill>
                  <a:srgbClr val="394A54"/>
                </a:solidFill>
                <a:latin typeface="Source Sans Pro Bold"/>
                <a:ea typeface="Source Sans Pro Bold"/>
                <a:cs typeface="Source Sans Pro Bold"/>
                <a:sym typeface="Source Sans Pro Bold"/>
              </a:rPr>
              <a:t>Information Disorder</a:t>
            </a:r>
          </a:p>
        </p:txBody>
      </p:sp>
      <p:sp>
        <p:nvSpPr>
          <p:cNvPr id="14" name="TextBox 14"/>
          <p:cNvSpPr txBox="1"/>
          <p:nvPr/>
        </p:nvSpPr>
        <p:spPr>
          <a:xfrm>
            <a:off x="10055876" y="3057082"/>
            <a:ext cx="6666935" cy="447463"/>
          </a:xfrm>
          <a:prstGeom prst="rect">
            <a:avLst/>
          </a:prstGeom>
        </p:spPr>
        <p:txBody>
          <a:bodyPr lIns="0" tIns="0" rIns="0" bIns="0" rtlCol="0" anchor="t">
            <a:spAutoFit/>
          </a:bodyPr>
          <a:lstStyle/>
          <a:p>
            <a:pPr algn="r">
              <a:lnSpc>
                <a:spcPts val="3686"/>
              </a:lnSpc>
            </a:pPr>
            <a:r>
              <a:rPr lang="en-US" sz="2633" b="1" i="1">
                <a:solidFill>
                  <a:srgbClr val="394A54"/>
                </a:solidFill>
                <a:latin typeface="Source Sans Pro Bold Italics"/>
                <a:ea typeface="Source Sans Pro Bold Italics"/>
                <a:cs typeface="Source Sans Pro Bold Italics"/>
                <a:sym typeface="Source Sans Pro Bold Italics"/>
              </a:rPr>
              <a:t>The information environment is polluted.​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ED00">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ED00">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C29A00"/>
                </a:solidFill>
                <a:latin typeface="Source Sans Pro Bold Italics"/>
                <a:ea typeface="Source Sans Pro Bold Italics"/>
                <a:cs typeface="Source Sans Pro Bold Italics"/>
                <a:sym typeface="Source Sans Pro Bold Italics"/>
              </a:rPr>
              <a:t>Information Manipulation</a:t>
            </a:r>
          </a:p>
        </p:txBody>
      </p:sp>
      <p:sp>
        <p:nvSpPr>
          <p:cNvPr id="12" name="TextBox 12"/>
          <p:cNvSpPr txBox="1"/>
          <p:nvPr/>
        </p:nvSpPr>
        <p:spPr>
          <a:xfrm>
            <a:off x="1323768" y="2361309"/>
            <a:ext cx="9756124" cy="4073314"/>
          </a:xfrm>
          <a:prstGeom prst="rect">
            <a:avLst/>
          </a:prstGeom>
        </p:spPr>
        <p:txBody>
          <a:bodyPr lIns="0" tIns="0" rIns="0" bIns="0" rtlCol="0" anchor="t">
            <a:spAutoFit/>
          </a:bodyPr>
          <a:lstStyle/>
          <a:p>
            <a:pPr algn="just">
              <a:lnSpc>
                <a:spcPts val="5086"/>
              </a:lnSpc>
            </a:pPr>
            <a:r>
              <a:rPr lang="en-US" sz="3633" b="1">
                <a:solidFill>
                  <a:srgbClr val="07428A"/>
                </a:solidFill>
                <a:latin typeface="Source Sans Pro Bold"/>
                <a:ea typeface="Source Sans Pro Bold"/>
                <a:cs typeface="Source Sans Pro Bold"/>
                <a:sym typeface="Source Sans Pro Bold"/>
              </a:rPr>
              <a:t>Fabricated Content​</a:t>
            </a:r>
          </a:p>
          <a:p>
            <a:pPr algn="just">
              <a:lnSpc>
                <a:spcPts val="5086"/>
              </a:lnSpc>
            </a:pPr>
            <a:endParaRPr lang="en-US" sz="3633" b="1">
              <a:solidFill>
                <a:srgbClr val="07428A"/>
              </a:solidFill>
              <a:latin typeface="Source Sans Pro Bold"/>
              <a:ea typeface="Source Sans Pro Bold"/>
              <a:cs typeface="Source Sans Pro Bold"/>
              <a:sym typeface="Source Sans Pro Bold"/>
            </a:endParaRP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Completely false content created from scratch​</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No basis in reality​</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Created specifically to deceive​</a:t>
            </a:r>
          </a:p>
          <a:p>
            <a:pPr algn="just">
              <a:lnSpc>
                <a:spcPts val="3686"/>
              </a:lnSpc>
            </a:pPr>
            <a:endParaRPr lang="en-US" sz="2633">
              <a:solidFill>
                <a:srgbClr val="394A54"/>
              </a:solidFill>
              <a:latin typeface="Source Sans Pro"/>
              <a:ea typeface="Source Sans Pro"/>
              <a:cs typeface="Source Sans Pro"/>
              <a:sym typeface="Source Sans Pro"/>
            </a:endParaRPr>
          </a:p>
          <a:p>
            <a:pPr algn="just">
              <a:lnSpc>
                <a:spcPts val="3686"/>
              </a:lnSpc>
            </a:pPr>
            <a:r>
              <a:rPr lang="en-US" sz="2633" b="1">
                <a:solidFill>
                  <a:srgbClr val="394A54"/>
                </a:solidFill>
                <a:latin typeface="Source Sans Pro Bold"/>
                <a:ea typeface="Source Sans Pro Bold"/>
                <a:cs typeface="Source Sans Pro Bold"/>
                <a:sym typeface="Source Sans Pro Bold"/>
              </a:rPr>
              <a:t>Example:</a:t>
            </a:r>
            <a:r>
              <a:rPr lang="en-US" sz="2633">
                <a:solidFill>
                  <a:srgbClr val="394A54"/>
                </a:solidFill>
                <a:latin typeface="Source Sans Pro"/>
                <a:ea typeface="Source Sans Pro"/>
                <a:cs typeface="Source Sans Pro"/>
                <a:sym typeface="Source Sans Pro"/>
              </a:rPr>
              <a:t> a deepfake video of a public figure making a false statement they never actually said</a:t>
            </a:r>
          </a:p>
        </p:txBody>
      </p:sp>
      <p:sp>
        <p:nvSpPr>
          <p:cNvPr id="13" name="Freeform 13"/>
          <p:cNvSpPr/>
          <p:nvPr/>
        </p:nvSpPr>
        <p:spPr>
          <a:xfrm>
            <a:off x="11849429" y="1718587"/>
            <a:ext cx="4987626" cy="7006839"/>
          </a:xfrm>
          <a:custGeom>
            <a:avLst/>
            <a:gdLst/>
            <a:ahLst/>
            <a:cxnLst/>
            <a:rect l="l" t="t" r="r" b="b"/>
            <a:pathLst>
              <a:path w="4987626" h="7006839">
                <a:moveTo>
                  <a:pt x="0" y="0"/>
                </a:moveTo>
                <a:lnTo>
                  <a:pt x="4987626" y="0"/>
                </a:lnTo>
                <a:lnTo>
                  <a:pt x="4987626" y="7006839"/>
                </a:lnTo>
                <a:lnTo>
                  <a:pt x="0" y="7006839"/>
                </a:lnTo>
                <a:lnTo>
                  <a:pt x="0" y="0"/>
                </a:lnTo>
                <a:close/>
              </a:path>
            </a:pathLst>
          </a:custGeom>
          <a:blipFill>
            <a:blip r:embed="rId2"/>
            <a:stretch>
              <a:fillRect l="-66774" r="-43688"/>
            </a:stretch>
          </a:blipFill>
        </p:spPr>
        <p:txBody>
          <a:bodyPr/>
          <a:lstStyle/>
          <a:p>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ED00">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ED00">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C29A00"/>
                </a:solidFill>
                <a:latin typeface="Source Sans Pro Bold Italics"/>
                <a:ea typeface="Source Sans Pro Bold Italics"/>
                <a:cs typeface="Source Sans Pro Bold Italics"/>
                <a:sym typeface="Source Sans Pro Bold Italics"/>
              </a:rPr>
              <a:t>Information Manipulation</a:t>
            </a:r>
          </a:p>
        </p:txBody>
      </p:sp>
      <p:sp>
        <p:nvSpPr>
          <p:cNvPr id="12" name="TextBox 12"/>
          <p:cNvSpPr txBox="1"/>
          <p:nvPr/>
        </p:nvSpPr>
        <p:spPr>
          <a:xfrm>
            <a:off x="1323768" y="2361309"/>
            <a:ext cx="9756124" cy="4073314"/>
          </a:xfrm>
          <a:prstGeom prst="rect">
            <a:avLst/>
          </a:prstGeom>
        </p:spPr>
        <p:txBody>
          <a:bodyPr lIns="0" tIns="0" rIns="0" bIns="0" rtlCol="0" anchor="t">
            <a:spAutoFit/>
          </a:bodyPr>
          <a:lstStyle/>
          <a:p>
            <a:pPr algn="just">
              <a:lnSpc>
                <a:spcPts val="5086"/>
              </a:lnSpc>
            </a:pPr>
            <a:r>
              <a:rPr lang="en-US" sz="3633" b="1">
                <a:solidFill>
                  <a:srgbClr val="07428A"/>
                </a:solidFill>
                <a:latin typeface="Source Sans Pro Bold"/>
                <a:ea typeface="Source Sans Pro Bold"/>
                <a:cs typeface="Source Sans Pro Bold"/>
                <a:sym typeface="Source Sans Pro Bold"/>
              </a:rPr>
              <a:t>Imposter Content​</a:t>
            </a:r>
          </a:p>
          <a:p>
            <a:pPr algn="just">
              <a:lnSpc>
                <a:spcPts val="5086"/>
              </a:lnSpc>
            </a:pPr>
            <a:endParaRPr lang="en-US" sz="3633" b="1">
              <a:solidFill>
                <a:srgbClr val="07428A"/>
              </a:solidFill>
              <a:latin typeface="Source Sans Pro Bold"/>
              <a:ea typeface="Source Sans Pro Bold"/>
              <a:cs typeface="Source Sans Pro Bold"/>
              <a:sym typeface="Source Sans Pro Bold"/>
            </a:endParaRP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Impersonating genuine sources​</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Misusing real brands/names​</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False attribution​</a:t>
            </a:r>
          </a:p>
          <a:p>
            <a:pPr algn="just">
              <a:lnSpc>
                <a:spcPts val="3686"/>
              </a:lnSpc>
            </a:pPr>
            <a:endParaRPr lang="en-US" sz="2633">
              <a:solidFill>
                <a:srgbClr val="394A54"/>
              </a:solidFill>
              <a:latin typeface="Source Sans Pro"/>
              <a:ea typeface="Source Sans Pro"/>
              <a:cs typeface="Source Sans Pro"/>
              <a:sym typeface="Source Sans Pro"/>
            </a:endParaRPr>
          </a:p>
          <a:p>
            <a:pPr algn="just">
              <a:lnSpc>
                <a:spcPts val="3686"/>
              </a:lnSpc>
            </a:pPr>
            <a:r>
              <a:rPr lang="en-US" sz="2633" b="1">
                <a:solidFill>
                  <a:srgbClr val="394A54"/>
                </a:solidFill>
                <a:latin typeface="Source Sans Pro Bold"/>
                <a:ea typeface="Source Sans Pro Bold"/>
                <a:cs typeface="Source Sans Pro Bold"/>
                <a:sym typeface="Source Sans Pro Bold"/>
              </a:rPr>
              <a:t>Example:</a:t>
            </a:r>
            <a:r>
              <a:rPr lang="en-US" sz="2633">
                <a:solidFill>
                  <a:srgbClr val="394A54"/>
                </a:solidFill>
                <a:latin typeface="Source Sans Pro"/>
                <a:ea typeface="Source Sans Pro"/>
                <a:cs typeface="Source Sans Pro"/>
                <a:sym typeface="Source Sans Pro"/>
              </a:rPr>
              <a:t> a fake X account mimicking a well-known journalist to spread false information</a:t>
            </a:r>
          </a:p>
        </p:txBody>
      </p:sp>
      <p:sp>
        <p:nvSpPr>
          <p:cNvPr id="13" name="Freeform 13"/>
          <p:cNvSpPr/>
          <p:nvPr/>
        </p:nvSpPr>
        <p:spPr>
          <a:xfrm>
            <a:off x="11849429" y="1718587"/>
            <a:ext cx="4987626" cy="7006839"/>
          </a:xfrm>
          <a:custGeom>
            <a:avLst/>
            <a:gdLst/>
            <a:ahLst/>
            <a:cxnLst/>
            <a:rect l="l" t="t" r="r" b="b"/>
            <a:pathLst>
              <a:path w="4987626" h="7006839">
                <a:moveTo>
                  <a:pt x="0" y="0"/>
                </a:moveTo>
                <a:lnTo>
                  <a:pt x="4987626" y="0"/>
                </a:lnTo>
                <a:lnTo>
                  <a:pt x="4987626" y="7006839"/>
                </a:lnTo>
                <a:lnTo>
                  <a:pt x="0" y="7006839"/>
                </a:lnTo>
                <a:lnTo>
                  <a:pt x="0" y="0"/>
                </a:lnTo>
                <a:close/>
              </a:path>
            </a:pathLst>
          </a:custGeom>
          <a:blipFill>
            <a:blip r:embed="rId2"/>
            <a:stretch>
              <a:fillRect l="-66774" r="-43688"/>
            </a:stretch>
          </a:blipFill>
        </p:spPr>
        <p:txBody>
          <a:bodyPr/>
          <a:lstStyle/>
          <a:p>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ED00">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ED00">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C29A00"/>
                </a:solidFill>
                <a:latin typeface="Source Sans Pro Bold Italics"/>
                <a:ea typeface="Source Sans Pro Bold Italics"/>
                <a:cs typeface="Source Sans Pro Bold Italics"/>
                <a:sym typeface="Source Sans Pro Bold Italics"/>
              </a:rPr>
              <a:t>Information Manipulation</a:t>
            </a:r>
          </a:p>
        </p:txBody>
      </p:sp>
      <p:sp>
        <p:nvSpPr>
          <p:cNvPr id="12" name="TextBox 12"/>
          <p:cNvSpPr txBox="1"/>
          <p:nvPr/>
        </p:nvSpPr>
        <p:spPr>
          <a:xfrm>
            <a:off x="1323768" y="2361309"/>
            <a:ext cx="9756124" cy="4073314"/>
          </a:xfrm>
          <a:prstGeom prst="rect">
            <a:avLst/>
          </a:prstGeom>
        </p:spPr>
        <p:txBody>
          <a:bodyPr lIns="0" tIns="0" rIns="0" bIns="0" rtlCol="0" anchor="t">
            <a:spAutoFit/>
          </a:bodyPr>
          <a:lstStyle/>
          <a:p>
            <a:pPr algn="just">
              <a:lnSpc>
                <a:spcPts val="5086"/>
              </a:lnSpc>
            </a:pPr>
            <a:r>
              <a:rPr lang="en-US" sz="3633" b="1">
                <a:solidFill>
                  <a:srgbClr val="07428A"/>
                </a:solidFill>
                <a:latin typeface="Source Sans Pro Bold"/>
                <a:ea typeface="Source Sans Pro Bold"/>
                <a:cs typeface="Source Sans Pro Bold"/>
                <a:sym typeface="Source Sans Pro Bold"/>
              </a:rPr>
              <a:t>Manipulated/Doctored Content​</a:t>
            </a:r>
          </a:p>
          <a:p>
            <a:pPr algn="just">
              <a:lnSpc>
                <a:spcPts val="5086"/>
              </a:lnSpc>
            </a:pPr>
            <a:endParaRPr lang="en-US" sz="3633" b="1">
              <a:solidFill>
                <a:srgbClr val="07428A"/>
              </a:solidFill>
              <a:latin typeface="Source Sans Pro Bold"/>
              <a:ea typeface="Source Sans Pro Bold"/>
              <a:cs typeface="Source Sans Pro Bold"/>
              <a:sym typeface="Source Sans Pro Bold"/>
            </a:endParaRP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Genuine information altered to deceive​</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Digital manipulation of photos/videos​</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Doctored documents​</a:t>
            </a:r>
          </a:p>
          <a:p>
            <a:pPr algn="just">
              <a:lnSpc>
                <a:spcPts val="3686"/>
              </a:lnSpc>
            </a:pPr>
            <a:endParaRPr lang="en-US" sz="2633">
              <a:solidFill>
                <a:srgbClr val="394A54"/>
              </a:solidFill>
              <a:latin typeface="Source Sans Pro"/>
              <a:ea typeface="Source Sans Pro"/>
              <a:cs typeface="Source Sans Pro"/>
              <a:sym typeface="Source Sans Pro"/>
            </a:endParaRPr>
          </a:p>
          <a:p>
            <a:pPr algn="just">
              <a:lnSpc>
                <a:spcPts val="3686"/>
              </a:lnSpc>
            </a:pPr>
            <a:r>
              <a:rPr lang="en-US" sz="2633" b="1">
                <a:solidFill>
                  <a:srgbClr val="394A54"/>
                </a:solidFill>
                <a:latin typeface="Source Sans Pro Bold"/>
                <a:ea typeface="Source Sans Pro Bold"/>
                <a:cs typeface="Source Sans Pro Bold"/>
                <a:sym typeface="Source Sans Pro Bold"/>
              </a:rPr>
              <a:t>Example:</a:t>
            </a:r>
            <a:r>
              <a:rPr lang="en-US" sz="2633">
                <a:solidFill>
                  <a:srgbClr val="394A54"/>
                </a:solidFill>
                <a:latin typeface="Source Sans Pro"/>
                <a:ea typeface="Source Sans Pro"/>
                <a:cs typeface="Source Sans Pro"/>
                <a:sym typeface="Source Sans Pro"/>
              </a:rPr>
              <a:t> a doctored image of a protest where signs are digitally changed to display false messages</a:t>
            </a:r>
          </a:p>
        </p:txBody>
      </p:sp>
      <p:sp>
        <p:nvSpPr>
          <p:cNvPr id="13" name="Freeform 13"/>
          <p:cNvSpPr/>
          <p:nvPr/>
        </p:nvSpPr>
        <p:spPr>
          <a:xfrm>
            <a:off x="11849429" y="1718587"/>
            <a:ext cx="4987626" cy="7006839"/>
          </a:xfrm>
          <a:custGeom>
            <a:avLst/>
            <a:gdLst/>
            <a:ahLst/>
            <a:cxnLst/>
            <a:rect l="l" t="t" r="r" b="b"/>
            <a:pathLst>
              <a:path w="4987626" h="7006839">
                <a:moveTo>
                  <a:pt x="0" y="0"/>
                </a:moveTo>
                <a:lnTo>
                  <a:pt x="4987626" y="0"/>
                </a:lnTo>
                <a:lnTo>
                  <a:pt x="4987626" y="7006839"/>
                </a:lnTo>
                <a:lnTo>
                  <a:pt x="0" y="7006839"/>
                </a:lnTo>
                <a:lnTo>
                  <a:pt x="0" y="0"/>
                </a:lnTo>
                <a:close/>
              </a:path>
            </a:pathLst>
          </a:custGeom>
          <a:blipFill>
            <a:blip r:embed="rId2"/>
            <a:stretch>
              <a:fillRect l="-66774" r="-43688"/>
            </a:stretch>
          </a:blipFill>
        </p:spPr>
        <p:txBody>
          <a:bodyPr/>
          <a:lstStyle/>
          <a:p>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ED00">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ED00">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C29A00"/>
                </a:solidFill>
                <a:latin typeface="Source Sans Pro Bold Italics"/>
                <a:ea typeface="Source Sans Pro Bold Italics"/>
                <a:cs typeface="Source Sans Pro Bold Italics"/>
                <a:sym typeface="Source Sans Pro Bold Italics"/>
              </a:rPr>
              <a:t>Information Manipulation</a:t>
            </a:r>
          </a:p>
        </p:txBody>
      </p:sp>
      <p:sp>
        <p:nvSpPr>
          <p:cNvPr id="12" name="TextBox 12"/>
          <p:cNvSpPr txBox="1"/>
          <p:nvPr/>
        </p:nvSpPr>
        <p:spPr>
          <a:xfrm>
            <a:off x="1323768" y="2361309"/>
            <a:ext cx="9756124" cy="3606589"/>
          </a:xfrm>
          <a:prstGeom prst="rect">
            <a:avLst/>
          </a:prstGeom>
        </p:spPr>
        <p:txBody>
          <a:bodyPr lIns="0" tIns="0" rIns="0" bIns="0" rtlCol="0" anchor="t">
            <a:spAutoFit/>
          </a:bodyPr>
          <a:lstStyle/>
          <a:p>
            <a:pPr algn="just">
              <a:lnSpc>
                <a:spcPts val="5086"/>
              </a:lnSpc>
            </a:pPr>
            <a:r>
              <a:rPr lang="en-US" sz="3633" b="1">
                <a:solidFill>
                  <a:srgbClr val="07428A"/>
                </a:solidFill>
                <a:latin typeface="Source Sans Pro Bold"/>
                <a:ea typeface="Source Sans Pro Bold"/>
                <a:cs typeface="Source Sans Pro Bold"/>
                <a:sym typeface="Source Sans Pro Bold"/>
              </a:rPr>
              <a:t>False Context​</a:t>
            </a:r>
          </a:p>
          <a:p>
            <a:pPr algn="just">
              <a:lnSpc>
                <a:spcPts val="5086"/>
              </a:lnSpc>
            </a:pPr>
            <a:endParaRPr lang="en-US" sz="3633" b="1">
              <a:solidFill>
                <a:srgbClr val="07428A"/>
              </a:solidFill>
              <a:latin typeface="Source Sans Pro Bold"/>
              <a:ea typeface="Source Sans Pro Bold"/>
              <a:cs typeface="Source Sans Pro Bold"/>
              <a:sym typeface="Source Sans Pro Bold"/>
            </a:endParaRP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Genuine content shared with false contextual information​</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Real images/videos repurposed to illustrate different events​</a:t>
            </a:r>
          </a:p>
          <a:p>
            <a:pPr algn="just">
              <a:lnSpc>
                <a:spcPts val="3686"/>
              </a:lnSpc>
            </a:pPr>
            <a:endParaRPr lang="en-US" sz="2633">
              <a:solidFill>
                <a:srgbClr val="394A54"/>
              </a:solidFill>
              <a:latin typeface="Source Sans Pro"/>
              <a:ea typeface="Source Sans Pro"/>
              <a:cs typeface="Source Sans Pro"/>
              <a:sym typeface="Source Sans Pro"/>
            </a:endParaRPr>
          </a:p>
          <a:p>
            <a:pPr algn="just">
              <a:lnSpc>
                <a:spcPts val="3686"/>
              </a:lnSpc>
            </a:pPr>
            <a:r>
              <a:rPr lang="en-US" sz="2633" b="1">
                <a:solidFill>
                  <a:srgbClr val="394A54"/>
                </a:solidFill>
                <a:latin typeface="Source Sans Pro Bold"/>
                <a:ea typeface="Source Sans Pro Bold"/>
                <a:cs typeface="Source Sans Pro Bold"/>
                <a:sym typeface="Source Sans Pro Bold"/>
              </a:rPr>
              <a:t>Example: </a:t>
            </a:r>
            <a:r>
              <a:rPr lang="en-US" sz="2633">
                <a:solidFill>
                  <a:srgbClr val="394A54"/>
                </a:solidFill>
                <a:latin typeface="Source Sans Pro"/>
                <a:ea typeface="Source Sans Pro"/>
                <a:cs typeface="Source Sans Pro"/>
                <a:sym typeface="Source Sans Pro"/>
              </a:rPr>
              <a:t>a photo from a past natural disaster is shared as evidence of a recent event to incite panic.</a:t>
            </a:r>
          </a:p>
        </p:txBody>
      </p:sp>
      <p:sp>
        <p:nvSpPr>
          <p:cNvPr id="13" name="Freeform 13"/>
          <p:cNvSpPr/>
          <p:nvPr/>
        </p:nvSpPr>
        <p:spPr>
          <a:xfrm>
            <a:off x="11849429" y="1718587"/>
            <a:ext cx="4987626" cy="7006839"/>
          </a:xfrm>
          <a:custGeom>
            <a:avLst/>
            <a:gdLst/>
            <a:ahLst/>
            <a:cxnLst/>
            <a:rect l="l" t="t" r="r" b="b"/>
            <a:pathLst>
              <a:path w="4987626" h="7006839">
                <a:moveTo>
                  <a:pt x="0" y="0"/>
                </a:moveTo>
                <a:lnTo>
                  <a:pt x="4987626" y="0"/>
                </a:lnTo>
                <a:lnTo>
                  <a:pt x="4987626" y="7006839"/>
                </a:lnTo>
                <a:lnTo>
                  <a:pt x="0" y="7006839"/>
                </a:lnTo>
                <a:lnTo>
                  <a:pt x="0" y="0"/>
                </a:lnTo>
                <a:close/>
              </a:path>
            </a:pathLst>
          </a:custGeom>
          <a:blipFill>
            <a:blip r:embed="rId2"/>
            <a:stretch>
              <a:fillRect l="-66774" r="-43688"/>
            </a:stretch>
          </a:blipFill>
        </p:spPr>
        <p:txBody>
          <a:bodyPr/>
          <a:lstStyle/>
          <a:p>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ED00">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ED00">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C29A00"/>
                </a:solidFill>
                <a:latin typeface="Source Sans Pro Bold Italics"/>
                <a:ea typeface="Source Sans Pro Bold Italics"/>
                <a:cs typeface="Source Sans Pro Bold Italics"/>
                <a:sym typeface="Source Sans Pro Bold Italics"/>
              </a:rPr>
              <a:t>Information Manipulation</a:t>
            </a:r>
          </a:p>
        </p:txBody>
      </p:sp>
      <p:sp>
        <p:nvSpPr>
          <p:cNvPr id="12" name="TextBox 12"/>
          <p:cNvSpPr txBox="1"/>
          <p:nvPr/>
        </p:nvSpPr>
        <p:spPr>
          <a:xfrm>
            <a:off x="1323768" y="2361309"/>
            <a:ext cx="9756124" cy="4540039"/>
          </a:xfrm>
          <a:prstGeom prst="rect">
            <a:avLst/>
          </a:prstGeom>
        </p:spPr>
        <p:txBody>
          <a:bodyPr lIns="0" tIns="0" rIns="0" bIns="0" rtlCol="0" anchor="t">
            <a:spAutoFit/>
          </a:bodyPr>
          <a:lstStyle/>
          <a:p>
            <a:pPr algn="just">
              <a:lnSpc>
                <a:spcPts val="5086"/>
              </a:lnSpc>
            </a:pPr>
            <a:r>
              <a:rPr lang="en-US" sz="3633" b="1">
                <a:solidFill>
                  <a:srgbClr val="07428A"/>
                </a:solidFill>
                <a:latin typeface="Source Sans Pro Bold"/>
                <a:ea typeface="Source Sans Pro Bold"/>
                <a:cs typeface="Source Sans Pro Bold"/>
                <a:sym typeface="Source Sans Pro Bold"/>
              </a:rPr>
              <a:t>Misleading Content​</a:t>
            </a:r>
          </a:p>
          <a:p>
            <a:pPr algn="just">
              <a:lnSpc>
                <a:spcPts val="5086"/>
              </a:lnSpc>
            </a:pPr>
            <a:endParaRPr lang="en-US" sz="3633" b="1">
              <a:solidFill>
                <a:srgbClr val="07428A"/>
              </a:solidFill>
              <a:latin typeface="Source Sans Pro Bold"/>
              <a:ea typeface="Source Sans Pro Bold"/>
              <a:cs typeface="Source Sans Pro Bold"/>
              <a:sym typeface="Source Sans Pro Bold"/>
            </a:endParaRP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Information used to frame an issue or individual in a misleading way​</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Cherry-picked facts​</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Sensationalist headlines ("clickbait")​</a:t>
            </a:r>
          </a:p>
          <a:p>
            <a:pPr algn="just">
              <a:lnSpc>
                <a:spcPts val="3686"/>
              </a:lnSpc>
            </a:pPr>
            <a:endParaRPr lang="en-US" sz="2633">
              <a:solidFill>
                <a:srgbClr val="394A54"/>
              </a:solidFill>
              <a:latin typeface="Source Sans Pro"/>
              <a:ea typeface="Source Sans Pro"/>
              <a:cs typeface="Source Sans Pro"/>
              <a:sym typeface="Source Sans Pro"/>
            </a:endParaRPr>
          </a:p>
          <a:p>
            <a:pPr algn="just">
              <a:lnSpc>
                <a:spcPts val="3686"/>
              </a:lnSpc>
            </a:pPr>
            <a:r>
              <a:rPr lang="en-US" sz="2633" b="1">
                <a:solidFill>
                  <a:srgbClr val="394A54"/>
                </a:solidFill>
                <a:latin typeface="Source Sans Pro Bold"/>
                <a:ea typeface="Source Sans Pro Bold"/>
                <a:cs typeface="Source Sans Pro Bold"/>
                <a:sym typeface="Source Sans Pro Bold"/>
              </a:rPr>
              <a:t>Example:</a:t>
            </a:r>
            <a:r>
              <a:rPr lang="en-US" sz="2633">
                <a:solidFill>
                  <a:srgbClr val="394A54"/>
                </a:solidFill>
                <a:latin typeface="Source Sans Pro"/>
                <a:ea typeface="Source Sans Pro"/>
                <a:cs typeface="Source Sans Pro"/>
                <a:sym typeface="Source Sans Pro"/>
              </a:rPr>
              <a:t> a headline claims that a politician supports a controversial policy when, in reality, their stance is more nuanced.</a:t>
            </a:r>
          </a:p>
        </p:txBody>
      </p:sp>
      <p:sp>
        <p:nvSpPr>
          <p:cNvPr id="13" name="Freeform 13"/>
          <p:cNvSpPr/>
          <p:nvPr/>
        </p:nvSpPr>
        <p:spPr>
          <a:xfrm>
            <a:off x="11849429" y="1718587"/>
            <a:ext cx="4987626" cy="7006839"/>
          </a:xfrm>
          <a:custGeom>
            <a:avLst/>
            <a:gdLst/>
            <a:ahLst/>
            <a:cxnLst/>
            <a:rect l="l" t="t" r="r" b="b"/>
            <a:pathLst>
              <a:path w="4987626" h="7006839">
                <a:moveTo>
                  <a:pt x="0" y="0"/>
                </a:moveTo>
                <a:lnTo>
                  <a:pt x="4987626" y="0"/>
                </a:lnTo>
                <a:lnTo>
                  <a:pt x="4987626" y="7006839"/>
                </a:lnTo>
                <a:lnTo>
                  <a:pt x="0" y="7006839"/>
                </a:lnTo>
                <a:lnTo>
                  <a:pt x="0" y="0"/>
                </a:lnTo>
                <a:close/>
              </a:path>
            </a:pathLst>
          </a:custGeom>
          <a:blipFill>
            <a:blip r:embed="rId2"/>
            <a:stretch>
              <a:fillRect l="-66774" r="-43688"/>
            </a:stretch>
          </a:blipFill>
        </p:spPr>
        <p:txBody>
          <a:bodyPr/>
          <a:lstStyle/>
          <a:p>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ED00">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ED00">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2361309"/>
            <a:ext cx="9756124" cy="4073314"/>
          </a:xfrm>
          <a:prstGeom prst="rect">
            <a:avLst/>
          </a:prstGeom>
        </p:spPr>
        <p:txBody>
          <a:bodyPr lIns="0" tIns="0" rIns="0" bIns="0" rtlCol="0" anchor="t">
            <a:spAutoFit/>
          </a:bodyPr>
          <a:lstStyle/>
          <a:p>
            <a:pPr algn="just">
              <a:lnSpc>
                <a:spcPts val="5086"/>
              </a:lnSpc>
            </a:pPr>
            <a:r>
              <a:rPr lang="en-US" sz="3633" b="1">
                <a:solidFill>
                  <a:srgbClr val="07428A"/>
                </a:solidFill>
                <a:latin typeface="Source Sans Pro Bold"/>
                <a:ea typeface="Source Sans Pro Bold"/>
                <a:cs typeface="Source Sans Pro Bold"/>
                <a:sym typeface="Source Sans Pro Bold"/>
              </a:rPr>
              <a:t>Satire / Parody​</a:t>
            </a:r>
          </a:p>
          <a:p>
            <a:pPr algn="just">
              <a:lnSpc>
                <a:spcPts val="5086"/>
              </a:lnSpc>
            </a:pPr>
            <a:endParaRPr lang="en-US" sz="3633" b="1">
              <a:solidFill>
                <a:srgbClr val="07428A"/>
              </a:solidFill>
              <a:latin typeface="Source Sans Pro Bold"/>
              <a:ea typeface="Source Sans Pro Bold"/>
              <a:cs typeface="Source Sans Pro Bold"/>
              <a:sym typeface="Source Sans Pro Bold"/>
            </a:endParaRP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Content created for humorous purposes but potentially mistaken as real​</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Can unintentionally mislead when shared out of context​</a:t>
            </a:r>
          </a:p>
          <a:p>
            <a:pPr algn="just">
              <a:lnSpc>
                <a:spcPts val="3686"/>
              </a:lnSpc>
            </a:pPr>
            <a:endParaRPr lang="en-US" sz="2633">
              <a:solidFill>
                <a:srgbClr val="394A54"/>
              </a:solidFill>
              <a:latin typeface="Source Sans Pro"/>
              <a:ea typeface="Source Sans Pro"/>
              <a:cs typeface="Source Sans Pro"/>
              <a:sym typeface="Source Sans Pro"/>
            </a:endParaRPr>
          </a:p>
          <a:p>
            <a:pPr algn="just">
              <a:lnSpc>
                <a:spcPts val="3686"/>
              </a:lnSpc>
            </a:pPr>
            <a:r>
              <a:rPr lang="en-US" sz="2633" b="1">
                <a:solidFill>
                  <a:srgbClr val="394A54"/>
                </a:solidFill>
                <a:latin typeface="Source Sans Pro Bold"/>
                <a:ea typeface="Source Sans Pro Bold"/>
                <a:cs typeface="Source Sans Pro Bold"/>
                <a:sym typeface="Source Sans Pro Bold"/>
              </a:rPr>
              <a:t>Example:</a:t>
            </a:r>
            <a:r>
              <a:rPr lang="en-US" sz="2633">
                <a:solidFill>
                  <a:srgbClr val="394A54"/>
                </a:solidFill>
                <a:latin typeface="Source Sans Pro"/>
                <a:ea typeface="Source Sans Pro"/>
                <a:cs typeface="Source Sans Pro"/>
                <a:sym typeface="Source Sans Pro"/>
              </a:rPr>
              <a:t> a satirical website like The Onion or The Waterford Whispers publishes an exaggerated story, but some people believe it to be true.</a:t>
            </a:r>
          </a:p>
        </p:txBody>
      </p:sp>
      <p:sp>
        <p:nvSpPr>
          <p:cNvPr id="12" name="Freeform 12"/>
          <p:cNvSpPr/>
          <p:nvPr/>
        </p:nvSpPr>
        <p:spPr>
          <a:xfrm>
            <a:off x="11849429" y="1718587"/>
            <a:ext cx="4987626" cy="7006839"/>
          </a:xfrm>
          <a:custGeom>
            <a:avLst/>
            <a:gdLst/>
            <a:ahLst/>
            <a:cxnLst/>
            <a:rect l="l" t="t" r="r" b="b"/>
            <a:pathLst>
              <a:path w="4987626" h="7006839">
                <a:moveTo>
                  <a:pt x="0" y="0"/>
                </a:moveTo>
                <a:lnTo>
                  <a:pt x="4987626" y="0"/>
                </a:lnTo>
                <a:lnTo>
                  <a:pt x="4987626" y="7006839"/>
                </a:lnTo>
                <a:lnTo>
                  <a:pt x="0" y="7006839"/>
                </a:lnTo>
                <a:lnTo>
                  <a:pt x="0" y="0"/>
                </a:lnTo>
                <a:close/>
              </a:path>
            </a:pathLst>
          </a:custGeom>
          <a:blipFill>
            <a:blip r:embed="rId2"/>
            <a:stretch>
              <a:fillRect l="-66774" r="-43688"/>
            </a:stretch>
          </a:blipFill>
        </p:spPr>
        <p:txBody>
          <a:bodyPr/>
          <a:lstStyle/>
          <a:p>
            <a:endParaRPr lang="en-GB"/>
          </a:p>
        </p:txBody>
      </p:sp>
      <p:sp>
        <p:nvSpPr>
          <p:cNvPr id="13" name="TextBox 13"/>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C29A00"/>
                </a:solidFill>
                <a:latin typeface="Source Sans Pro Bold Italics"/>
                <a:ea typeface="Source Sans Pro Bold Italics"/>
                <a:cs typeface="Source Sans Pro Bold Italics"/>
                <a:sym typeface="Source Sans Pro Bold Italics"/>
              </a:rPr>
              <a:t>Information Manipulation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Freeform 2"/>
          <p:cNvSpPr/>
          <p:nvPr/>
        </p:nvSpPr>
        <p:spPr>
          <a:xfrm>
            <a:off x="1028700" y="1028700"/>
            <a:ext cx="16230600" cy="8229600"/>
          </a:xfrm>
          <a:custGeom>
            <a:avLst/>
            <a:gdLst/>
            <a:ahLst/>
            <a:cxnLst/>
            <a:rect l="l" t="t" r="r" b="b"/>
            <a:pathLst>
              <a:path w="16230600" h="8229600">
                <a:moveTo>
                  <a:pt x="0" y="0"/>
                </a:moveTo>
                <a:lnTo>
                  <a:pt x="16230600" y="0"/>
                </a:lnTo>
                <a:lnTo>
                  <a:pt x="16230600" y="8229600"/>
                </a:lnTo>
                <a:lnTo>
                  <a:pt x="0" y="8229600"/>
                </a:lnTo>
                <a:lnTo>
                  <a:pt x="0" y="0"/>
                </a:lnTo>
                <a:close/>
              </a:path>
            </a:pathLst>
          </a:custGeom>
          <a:blipFill>
            <a:blip r:embed="rId2"/>
            <a:stretch>
              <a:fillRect t="-107405" b="-88058"/>
            </a:stretch>
          </a:blipFill>
        </p:spPr>
        <p:txBody>
          <a:bodyPr/>
          <a:lstStyle/>
          <a:p>
            <a:endParaRPr lang="en-GB"/>
          </a:p>
        </p:txBody>
      </p:sp>
      <p:grpSp>
        <p:nvGrpSpPr>
          <p:cNvPr id="3" name="Group 3"/>
          <p:cNvGrpSpPr/>
          <p:nvPr/>
        </p:nvGrpSpPr>
        <p:grpSpPr>
          <a:xfrm>
            <a:off x="9144000" y="0"/>
            <a:ext cx="9144000" cy="10287000"/>
            <a:chOff x="0" y="0"/>
            <a:chExt cx="3549180" cy="3992828"/>
          </a:xfrm>
        </p:grpSpPr>
        <p:sp>
          <p:nvSpPr>
            <p:cNvPr id="4" name="Freeform 4"/>
            <p:cNvSpPr/>
            <p:nvPr/>
          </p:nvSpPr>
          <p:spPr>
            <a:xfrm>
              <a:off x="0" y="0"/>
              <a:ext cx="3549180" cy="3992828"/>
            </a:xfrm>
            <a:custGeom>
              <a:avLst/>
              <a:gdLst/>
              <a:ahLst/>
              <a:cxnLst/>
              <a:rect l="l" t="t" r="r" b="b"/>
              <a:pathLst>
                <a:path w="3549180" h="3992828">
                  <a:moveTo>
                    <a:pt x="0" y="0"/>
                  </a:moveTo>
                  <a:lnTo>
                    <a:pt x="3549180" y="0"/>
                  </a:lnTo>
                  <a:lnTo>
                    <a:pt x="3549180" y="3992828"/>
                  </a:lnTo>
                  <a:lnTo>
                    <a:pt x="0" y="3992828"/>
                  </a:lnTo>
                  <a:close/>
                </a:path>
              </a:pathLst>
            </a:custGeom>
            <a:solidFill>
              <a:srgbClr val="FAC80A"/>
            </a:solidFill>
          </p:spPr>
          <p:txBody>
            <a:bodyPr/>
            <a:lstStyle/>
            <a:p>
              <a:endParaRPr lang="en-GB"/>
            </a:p>
          </p:txBody>
        </p:sp>
        <p:sp>
          <p:nvSpPr>
            <p:cNvPr id="5" name="TextBox 5"/>
            <p:cNvSpPr txBox="1"/>
            <p:nvPr/>
          </p:nvSpPr>
          <p:spPr>
            <a:xfrm>
              <a:off x="0" y="-38100"/>
              <a:ext cx="3549180" cy="4030928"/>
            </a:xfrm>
            <a:prstGeom prst="rect">
              <a:avLst/>
            </a:prstGeom>
          </p:spPr>
          <p:txBody>
            <a:bodyPr lIns="46904" tIns="46904" rIns="46904" bIns="46904" rtlCol="0" anchor="ctr"/>
            <a:lstStyle/>
            <a:p>
              <a:pPr algn="ctr">
                <a:lnSpc>
                  <a:spcPts val="1809"/>
                </a:lnSpc>
                <a:spcBef>
                  <a:spcPct val="0"/>
                </a:spcBef>
              </a:pPr>
              <a:endParaRPr/>
            </a:p>
          </p:txBody>
        </p:sp>
      </p:grpSp>
      <p:sp>
        <p:nvSpPr>
          <p:cNvPr id="6" name="TextBox 6"/>
          <p:cNvSpPr txBox="1"/>
          <p:nvPr/>
        </p:nvSpPr>
        <p:spPr>
          <a:xfrm>
            <a:off x="9870524" y="3774540"/>
            <a:ext cx="7388776" cy="1057348"/>
          </a:xfrm>
          <a:prstGeom prst="rect">
            <a:avLst/>
          </a:prstGeom>
        </p:spPr>
        <p:txBody>
          <a:bodyPr lIns="0" tIns="0" rIns="0" bIns="0" rtlCol="0" anchor="t">
            <a:spAutoFit/>
          </a:bodyPr>
          <a:lstStyle/>
          <a:p>
            <a:pPr algn="l">
              <a:lnSpc>
                <a:spcPts val="8029"/>
              </a:lnSpc>
            </a:pPr>
            <a:r>
              <a:rPr lang="en-US" sz="7504" b="1" i="1">
                <a:solidFill>
                  <a:srgbClr val="F7F7F7"/>
                </a:solidFill>
                <a:latin typeface="Source Sans Pro Bold Italics"/>
                <a:ea typeface="Source Sans Pro Bold Italics"/>
                <a:cs typeface="Source Sans Pro Bold Italics"/>
                <a:sym typeface="Source Sans Pro Bold Italics"/>
              </a:rPr>
              <a:t>SESSION 2</a:t>
            </a:r>
          </a:p>
        </p:txBody>
      </p:sp>
      <p:sp>
        <p:nvSpPr>
          <p:cNvPr id="7" name="TextBox 7"/>
          <p:cNvSpPr txBox="1"/>
          <p:nvPr/>
        </p:nvSpPr>
        <p:spPr>
          <a:xfrm>
            <a:off x="9870524" y="6036330"/>
            <a:ext cx="7642176" cy="1109298"/>
          </a:xfrm>
          <a:prstGeom prst="rect">
            <a:avLst/>
          </a:prstGeom>
        </p:spPr>
        <p:txBody>
          <a:bodyPr lIns="0" tIns="0" rIns="0" bIns="0" rtlCol="0" anchor="t">
            <a:spAutoFit/>
          </a:bodyPr>
          <a:lstStyle/>
          <a:p>
            <a:pPr algn="l">
              <a:lnSpc>
                <a:spcPts val="4298"/>
              </a:lnSpc>
            </a:pPr>
            <a:r>
              <a:rPr lang="en-US" sz="4298" b="1" i="1">
                <a:solidFill>
                  <a:srgbClr val="FFFFFF"/>
                </a:solidFill>
                <a:latin typeface="Source Sans Pro Bold Italics"/>
                <a:ea typeface="Source Sans Pro Bold Italics"/>
                <a:cs typeface="Source Sans Pro Bold Italics"/>
                <a:sym typeface="Source Sans Pro Bold Italics"/>
              </a:rPr>
              <a:t>“Understanding Misinformation through Media Literacy”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ED00">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ED00">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C29A00"/>
                </a:solidFill>
                <a:latin typeface="Source Sans Pro Bold Italics"/>
                <a:ea typeface="Source Sans Pro Bold Italics"/>
                <a:cs typeface="Source Sans Pro Bold Italics"/>
                <a:sym typeface="Source Sans Pro Bold Italics"/>
              </a:rPr>
              <a:t>Information Manipulation</a:t>
            </a:r>
          </a:p>
        </p:txBody>
      </p:sp>
      <p:sp>
        <p:nvSpPr>
          <p:cNvPr id="12" name="TextBox 12"/>
          <p:cNvSpPr txBox="1"/>
          <p:nvPr/>
        </p:nvSpPr>
        <p:spPr>
          <a:xfrm>
            <a:off x="1323768" y="2361309"/>
            <a:ext cx="9756124" cy="5473489"/>
          </a:xfrm>
          <a:prstGeom prst="rect">
            <a:avLst/>
          </a:prstGeom>
        </p:spPr>
        <p:txBody>
          <a:bodyPr lIns="0" tIns="0" rIns="0" bIns="0" rtlCol="0" anchor="t">
            <a:spAutoFit/>
          </a:bodyPr>
          <a:lstStyle/>
          <a:p>
            <a:pPr algn="just">
              <a:lnSpc>
                <a:spcPts val="5086"/>
              </a:lnSpc>
            </a:pPr>
            <a:r>
              <a:rPr lang="en-US" sz="3633" b="1">
                <a:solidFill>
                  <a:srgbClr val="07428A"/>
                </a:solidFill>
                <a:latin typeface="Source Sans Pro Bold"/>
                <a:ea typeface="Source Sans Pro Bold"/>
                <a:cs typeface="Source Sans Pro Bold"/>
                <a:sym typeface="Source Sans Pro Bold"/>
              </a:rPr>
              <a:t>Conspiracy Theories​</a:t>
            </a:r>
          </a:p>
          <a:p>
            <a:pPr algn="just">
              <a:lnSpc>
                <a:spcPts val="5086"/>
              </a:lnSpc>
            </a:pPr>
            <a:endParaRPr lang="en-US" sz="3633" b="1">
              <a:solidFill>
                <a:srgbClr val="07428A"/>
              </a:solidFill>
              <a:latin typeface="Source Sans Pro Bold"/>
              <a:ea typeface="Source Sans Pro Bold"/>
              <a:cs typeface="Source Sans Pro Bold"/>
              <a:sym typeface="Source Sans Pro Bold"/>
            </a:endParaRP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Build elaborate explanations that connect unrelated events into patterns suggesting secret coordinated actions by powerful groups​</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Reject official explanations as cover-ups, treatingabsence of evidence as evidence of conspiracy​</a:t>
            </a:r>
          </a:p>
          <a:p>
            <a:pPr marL="568536" lvl="1" indent="-284268" algn="just">
              <a:lnSpc>
                <a:spcPts val="3686"/>
              </a:lnSpc>
              <a:buFont typeface="Arial"/>
              <a:buChar char="•"/>
            </a:pPr>
            <a:r>
              <a:rPr lang="en-US" sz="2633">
                <a:solidFill>
                  <a:srgbClr val="394A54"/>
                </a:solidFill>
                <a:latin typeface="Source Sans Pro"/>
                <a:ea typeface="Source Sans Pro"/>
                <a:cs typeface="Source Sans Pro"/>
                <a:sym typeface="Source Sans Pro"/>
              </a:rPr>
              <a:t>Are self-sealing—counterevidence is interpreted as further proof of the conspiracy's depth and reach​</a:t>
            </a:r>
          </a:p>
          <a:p>
            <a:pPr algn="just">
              <a:lnSpc>
                <a:spcPts val="3686"/>
              </a:lnSpc>
            </a:pPr>
            <a:endParaRPr lang="en-US" sz="2633">
              <a:solidFill>
                <a:srgbClr val="394A54"/>
              </a:solidFill>
              <a:latin typeface="Source Sans Pro"/>
              <a:ea typeface="Source Sans Pro"/>
              <a:cs typeface="Source Sans Pro"/>
              <a:sym typeface="Source Sans Pro"/>
            </a:endParaRPr>
          </a:p>
          <a:p>
            <a:pPr algn="just">
              <a:lnSpc>
                <a:spcPts val="3686"/>
              </a:lnSpc>
            </a:pPr>
            <a:r>
              <a:rPr lang="en-US" sz="2633" b="1">
                <a:solidFill>
                  <a:srgbClr val="394A54"/>
                </a:solidFill>
                <a:latin typeface="Source Sans Pro Bold"/>
                <a:ea typeface="Source Sans Pro Bold"/>
                <a:cs typeface="Source Sans Pro Bold"/>
                <a:sym typeface="Source Sans Pro Bold"/>
              </a:rPr>
              <a:t>Example:</a:t>
            </a:r>
            <a:r>
              <a:rPr lang="en-US" sz="2633">
                <a:solidFill>
                  <a:srgbClr val="394A54"/>
                </a:solidFill>
                <a:latin typeface="Source Sans Pro"/>
                <a:ea typeface="Source Sans Pro"/>
                <a:cs typeface="Source Sans Pro"/>
                <a:sym typeface="Source Sans Pro"/>
              </a:rPr>
              <a:t> QAnon conspiracy theory (2017-present)</a:t>
            </a:r>
          </a:p>
        </p:txBody>
      </p:sp>
      <p:sp>
        <p:nvSpPr>
          <p:cNvPr id="13" name="Freeform 13"/>
          <p:cNvSpPr/>
          <p:nvPr/>
        </p:nvSpPr>
        <p:spPr>
          <a:xfrm>
            <a:off x="11849429" y="1718587"/>
            <a:ext cx="4987626" cy="7006839"/>
          </a:xfrm>
          <a:custGeom>
            <a:avLst/>
            <a:gdLst/>
            <a:ahLst/>
            <a:cxnLst/>
            <a:rect l="l" t="t" r="r" b="b"/>
            <a:pathLst>
              <a:path w="4987626" h="7006839">
                <a:moveTo>
                  <a:pt x="0" y="0"/>
                </a:moveTo>
                <a:lnTo>
                  <a:pt x="4987626" y="0"/>
                </a:lnTo>
                <a:lnTo>
                  <a:pt x="4987626" y="7006839"/>
                </a:lnTo>
                <a:lnTo>
                  <a:pt x="0" y="7006839"/>
                </a:lnTo>
                <a:lnTo>
                  <a:pt x="0" y="0"/>
                </a:lnTo>
                <a:close/>
              </a:path>
            </a:pathLst>
          </a:custGeom>
          <a:blipFill>
            <a:blip r:embed="rId2"/>
            <a:stretch>
              <a:fillRect l="-66774" r="-43688"/>
            </a:stretch>
          </a:blipFill>
        </p:spPr>
        <p:txBody>
          <a:bodyPr/>
          <a:lstStyle/>
          <a:p>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ED00">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ED00">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Freeform 11"/>
          <p:cNvSpPr/>
          <p:nvPr/>
        </p:nvSpPr>
        <p:spPr>
          <a:xfrm>
            <a:off x="1609631" y="3321767"/>
            <a:ext cx="15068738" cy="4803160"/>
          </a:xfrm>
          <a:custGeom>
            <a:avLst/>
            <a:gdLst/>
            <a:ahLst/>
            <a:cxnLst/>
            <a:rect l="l" t="t" r="r" b="b"/>
            <a:pathLst>
              <a:path w="15068738" h="4803160">
                <a:moveTo>
                  <a:pt x="0" y="0"/>
                </a:moveTo>
                <a:lnTo>
                  <a:pt x="15068738" y="0"/>
                </a:lnTo>
                <a:lnTo>
                  <a:pt x="15068738" y="4803161"/>
                </a:lnTo>
                <a:lnTo>
                  <a:pt x="0" y="4803161"/>
                </a:lnTo>
                <a:lnTo>
                  <a:pt x="0" y="0"/>
                </a:lnTo>
                <a:close/>
              </a:path>
            </a:pathLst>
          </a:custGeom>
          <a:blipFill>
            <a:blip r:embed="rId2"/>
            <a:stretch>
              <a:fillRect/>
            </a:stretch>
          </a:blipFill>
        </p:spPr>
        <p:txBody>
          <a:bodyPr/>
          <a:lstStyle/>
          <a:p>
            <a:endParaRPr lang="en-GB"/>
          </a:p>
        </p:txBody>
      </p:sp>
      <p:sp>
        <p:nvSpPr>
          <p:cNvPr id="12" name="TextBox 12"/>
          <p:cNvSpPr txBox="1"/>
          <p:nvPr/>
        </p:nvSpPr>
        <p:spPr>
          <a:xfrm>
            <a:off x="1323768" y="1306448"/>
            <a:ext cx="9083798" cy="738552"/>
          </a:xfrm>
          <a:prstGeom prst="rect">
            <a:avLst/>
          </a:prstGeom>
        </p:spPr>
        <p:txBody>
          <a:bodyPr lIns="0" tIns="0" rIns="0" bIns="0" rtlCol="0" anchor="t">
            <a:spAutoFit/>
          </a:bodyPr>
          <a:lstStyle/>
          <a:p>
            <a:pPr algn="l">
              <a:lnSpc>
                <a:spcPts val="6017"/>
              </a:lnSpc>
            </a:pPr>
            <a:r>
              <a:rPr lang="en-US" sz="4298" b="1" i="1" u="sng">
                <a:solidFill>
                  <a:srgbClr val="C29A00"/>
                </a:solidFill>
                <a:latin typeface="Source Sans Pro Bold Italics"/>
                <a:ea typeface="Source Sans Pro Bold Italics"/>
                <a:cs typeface="Source Sans Pro Bold Italics"/>
                <a:sym typeface="Source Sans Pro Bold Italics"/>
              </a:rPr>
              <a:t>Information Integrity Spectrum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ED00">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ED00">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C29A00"/>
                </a:solidFill>
                <a:latin typeface="Source Sans Pro Bold Italics"/>
                <a:ea typeface="Source Sans Pro Bold Italics"/>
                <a:cs typeface="Source Sans Pro Bold Italics"/>
                <a:sym typeface="Source Sans Pro Bold Italics"/>
              </a:rPr>
              <a:t>Information Manipulation</a:t>
            </a:r>
          </a:p>
        </p:txBody>
      </p:sp>
      <p:sp>
        <p:nvSpPr>
          <p:cNvPr id="12" name="TextBox 12"/>
          <p:cNvSpPr txBox="1"/>
          <p:nvPr/>
        </p:nvSpPr>
        <p:spPr>
          <a:xfrm>
            <a:off x="1323768" y="3574245"/>
            <a:ext cx="9756124" cy="3247898"/>
          </a:xfrm>
          <a:prstGeom prst="rect">
            <a:avLst/>
          </a:prstGeom>
        </p:spPr>
        <p:txBody>
          <a:bodyPr lIns="0" tIns="0" rIns="0" bIns="0" rtlCol="0" anchor="t">
            <a:spAutoFit/>
          </a:bodyPr>
          <a:lstStyle/>
          <a:p>
            <a:pPr algn="just">
              <a:lnSpc>
                <a:spcPts val="3682"/>
              </a:lnSpc>
            </a:pPr>
            <a:r>
              <a:rPr lang="en-US" sz="2630" b="1">
                <a:solidFill>
                  <a:srgbClr val="394A54"/>
                </a:solidFill>
                <a:latin typeface="Source Sans Pro Bold"/>
                <a:ea typeface="Source Sans Pro Bold"/>
                <a:cs typeface="Source Sans Pro Bold"/>
                <a:sym typeface="Source Sans Pro Bold"/>
              </a:rPr>
              <a:t>It is important to break this dichotomy between fake news and the media. Fighting misinformation is not simply about teaching people about what is real and what is fake. It is actually about being inquisitive about and resilient to</a:t>
            </a:r>
            <a:r>
              <a:rPr lang="en-US" sz="2630" b="1" i="1">
                <a:solidFill>
                  <a:srgbClr val="394A54"/>
                </a:solidFill>
                <a:latin typeface="Source Sans Pro Bold Italics"/>
                <a:ea typeface="Source Sans Pro Bold Italics"/>
                <a:cs typeface="Source Sans Pro Bold Italics"/>
                <a:sym typeface="Source Sans Pro Bold Italics"/>
              </a:rPr>
              <a:t> </a:t>
            </a:r>
            <a:r>
              <a:rPr lang="en-US" sz="2630" b="1" i="1">
                <a:solidFill>
                  <a:srgbClr val="07428A"/>
                </a:solidFill>
                <a:latin typeface="Source Sans Pro Bold Italics"/>
                <a:ea typeface="Source Sans Pro Bold Italics"/>
                <a:cs typeface="Source Sans Pro Bold Italics"/>
                <a:sym typeface="Source Sans Pro Bold Italics"/>
              </a:rPr>
              <a:t>all media forms</a:t>
            </a:r>
            <a:r>
              <a:rPr lang="en-US" sz="2630" b="1" i="1">
                <a:solidFill>
                  <a:srgbClr val="394A54"/>
                </a:solidFill>
                <a:latin typeface="Source Sans Pro Bold Italics"/>
                <a:ea typeface="Source Sans Pro Bold Italics"/>
                <a:cs typeface="Source Sans Pro Bold Italics"/>
                <a:sym typeface="Source Sans Pro Bold Italics"/>
              </a:rPr>
              <a:t>.</a:t>
            </a:r>
            <a:r>
              <a:rPr lang="en-US" sz="2630" b="1">
                <a:solidFill>
                  <a:srgbClr val="394A54"/>
                </a:solidFill>
                <a:latin typeface="Source Sans Pro Bold"/>
                <a:ea typeface="Source Sans Pro Bold"/>
                <a:cs typeface="Source Sans Pro Bold"/>
                <a:sym typeface="Source Sans Pro Bold"/>
              </a:rPr>
              <a:t> ​</a:t>
            </a:r>
          </a:p>
          <a:p>
            <a:pPr algn="just">
              <a:lnSpc>
                <a:spcPts val="3682"/>
              </a:lnSpc>
            </a:pPr>
            <a:r>
              <a:rPr lang="en-US" sz="2630">
                <a:solidFill>
                  <a:srgbClr val="394A54"/>
                </a:solidFill>
                <a:latin typeface="Source Sans Pro"/>
                <a:ea typeface="Source Sans Pro"/>
                <a:cs typeface="Source Sans Pro"/>
                <a:sym typeface="Source Sans Pro"/>
              </a:rPr>
              <a:t>​</a:t>
            </a:r>
          </a:p>
          <a:p>
            <a:pPr algn="just">
              <a:lnSpc>
                <a:spcPts val="3682"/>
              </a:lnSpc>
            </a:pPr>
            <a:r>
              <a:rPr lang="en-US" sz="2630" i="1">
                <a:solidFill>
                  <a:srgbClr val="394A54"/>
                </a:solidFill>
                <a:latin typeface="Source Sans Pro Italics"/>
                <a:ea typeface="Source Sans Pro Italics"/>
                <a:cs typeface="Source Sans Pro Italics"/>
                <a:sym typeface="Source Sans Pro Italics"/>
              </a:rPr>
              <a:t>Fake News vs Media Studies: Travels in a False Binary (2019)</a:t>
            </a:r>
            <a:r>
              <a:rPr lang="en-US" sz="2630">
                <a:solidFill>
                  <a:srgbClr val="394A54"/>
                </a:solidFill>
                <a:latin typeface="Source Sans Pro"/>
                <a:ea typeface="Source Sans Pro"/>
                <a:cs typeface="Source Sans Pro"/>
                <a:sym typeface="Source Sans Pro"/>
              </a:rPr>
              <a:t>. By Julian McDougall</a:t>
            </a:r>
          </a:p>
        </p:txBody>
      </p:sp>
      <p:sp>
        <p:nvSpPr>
          <p:cNvPr id="13" name="Freeform 13"/>
          <p:cNvSpPr/>
          <p:nvPr/>
        </p:nvSpPr>
        <p:spPr>
          <a:xfrm>
            <a:off x="11849429" y="1718587"/>
            <a:ext cx="4987626" cy="7006839"/>
          </a:xfrm>
          <a:custGeom>
            <a:avLst/>
            <a:gdLst/>
            <a:ahLst/>
            <a:cxnLst/>
            <a:rect l="l" t="t" r="r" b="b"/>
            <a:pathLst>
              <a:path w="4987626" h="7006839">
                <a:moveTo>
                  <a:pt x="0" y="0"/>
                </a:moveTo>
                <a:lnTo>
                  <a:pt x="4987626" y="0"/>
                </a:lnTo>
                <a:lnTo>
                  <a:pt x="4987626" y="7006839"/>
                </a:lnTo>
                <a:lnTo>
                  <a:pt x="0" y="7006839"/>
                </a:lnTo>
                <a:lnTo>
                  <a:pt x="0" y="0"/>
                </a:lnTo>
                <a:close/>
              </a:path>
            </a:pathLst>
          </a:custGeom>
          <a:blipFill>
            <a:blip r:embed="rId2"/>
            <a:stretch>
              <a:fillRect l="-66774" r="-43688"/>
            </a:stretch>
          </a:blipFill>
        </p:spPr>
        <p:txBody>
          <a:bodyPr/>
          <a:lstStyle/>
          <a:p>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ED00">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ED00">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C29A00"/>
                </a:solidFill>
                <a:latin typeface="Source Sans Pro Bold Italics"/>
                <a:ea typeface="Source Sans Pro Bold Italics"/>
                <a:cs typeface="Source Sans Pro Bold Italics"/>
                <a:sym typeface="Source Sans Pro Bold Italics"/>
              </a:rPr>
              <a:t>How </a:t>
            </a:r>
            <a:r>
              <a:rPr lang="en-US" sz="4298" b="1" i="1" u="sng">
                <a:solidFill>
                  <a:srgbClr val="07428A"/>
                </a:solidFill>
                <a:latin typeface="Source Sans Pro Bold Italics"/>
                <a:ea typeface="Source Sans Pro Bold Italics"/>
                <a:cs typeface="Source Sans Pro Bold Italics"/>
                <a:sym typeface="Source Sans Pro Bold Italics"/>
              </a:rPr>
              <a:t>Not</a:t>
            </a:r>
            <a:r>
              <a:rPr lang="en-US" sz="4298" b="1" i="1" u="sng">
                <a:solidFill>
                  <a:srgbClr val="C29A00"/>
                </a:solidFill>
                <a:latin typeface="Source Sans Pro Bold Italics"/>
                <a:ea typeface="Source Sans Pro Bold Italics"/>
                <a:cs typeface="Source Sans Pro Bold Italics"/>
                <a:sym typeface="Source Sans Pro Bold Italics"/>
              </a:rPr>
              <a:t> to Solve the Problem</a:t>
            </a:r>
          </a:p>
        </p:txBody>
      </p:sp>
      <p:sp>
        <p:nvSpPr>
          <p:cNvPr id="12" name="TextBox 12"/>
          <p:cNvSpPr txBox="1"/>
          <p:nvPr/>
        </p:nvSpPr>
        <p:spPr>
          <a:xfrm>
            <a:off x="1323768" y="3495739"/>
            <a:ext cx="9756124" cy="3247898"/>
          </a:xfrm>
          <a:prstGeom prst="rect">
            <a:avLst/>
          </a:prstGeom>
        </p:spPr>
        <p:txBody>
          <a:bodyPr lIns="0" tIns="0" rIns="0" bIns="0" rtlCol="0" anchor="t">
            <a:spAutoFit/>
          </a:bodyPr>
          <a:lstStyle/>
          <a:p>
            <a:pPr algn="just">
              <a:lnSpc>
                <a:spcPts val="3682"/>
              </a:lnSpc>
            </a:pPr>
            <a:r>
              <a:rPr lang="en-US" sz="2630" b="1">
                <a:solidFill>
                  <a:srgbClr val="394A54"/>
                </a:solidFill>
                <a:latin typeface="Source Sans Pro Bold"/>
                <a:ea typeface="Source Sans Pro Bold"/>
                <a:cs typeface="Source Sans Pro Bold"/>
                <a:sym typeface="Source Sans Pro Bold"/>
              </a:rPr>
              <a:t>The problem of misinformation requires a </a:t>
            </a:r>
            <a:r>
              <a:rPr lang="en-US" sz="2630" b="1" i="1">
                <a:solidFill>
                  <a:srgbClr val="07428A"/>
                </a:solidFill>
                <a:latin typeface="Source Sans Pro Bold Italics"/>
                <a:ea typeface="Source Sans Pro Bold Italics"/>
                <a:cs typeface="Source Sans Pro Bold Italics"/>
                <a:sym typeface="Source Sans Pro Bold Italics"/>
              </a:rPr>
              <a:t>quick</a:t>
            </a:r>
            <a:r>
              <a:rPr lang="en-US" sz="2630" b="1">
                <a:solidFill>
                  <a:srgbClr val="07428A"/>
                </a:solidFill>
                <a:latin typeface="Source Sans Pro Bold"/>
                <a:ea typeface="Source Sans Pro Bold"/>
                <a:cs typeface="Source Sans Pro Bold"/>
                <a:sym typeface="Source Sans Pro Bold"/>
              </a:rPr>
              <a:t> </a:t>
            </a:r>
            <a:r>
              <a:rPr lang="en-US" sz="2630" b="1" i="1">
                <a:solidFill>
                  <a:srgbClr val="07428A"/>
                </a:solidFill>
                <a:latin typeface="Source Sans Pro Bold Italics"/>
                <a:ea typeface="Source Sans Pro Bold Italics"/>
                <a:cs typeface="Source Sans Pro Bold Italics"/>
                <a:sym typeface="Source Sans Pro Bold Italics"/>
              </a:rPr>
              <a:t>and</a:t>
            </a:r>
            <a:r>
              <a:rPr lang="en-US" sz="2630" b="1">
                <a:solidFill>
                  <a:srgbClr val="07428A"/>
                </a:solidFill>
                <a:latin typeface="Source Sans Pro Bold"/>
                <a:ea typeface="Source Sans Pro Bold"/>
                <a:cs typeface="Source Sans Pro Bold"/>
                <a:sym typeface="Source Sans Pro Bold"/>
              </a:rPr>
              <a:t> </a:t>
            </a:r>
            <a:r>
              <a:rPr lang="en-US" sz="2630" b="1" i="1">
                <a:solidFill>
                  <a:srgbClr val="07428A"/>
                </a:solidFill>
                <a:latin typeface="Source Sans Pro Bold Italics"/>
                <a:ea typeface="Source Sans Pro Bold Italics"/>
                <a:cs typeface="Source Sans Pro Bold Italics"/>
                <a:sym typeface="Source Sans Pro Bold Italics"/>
              </a:rPr>
              <a:t>immediate</a:t>
            </a:r>
            <a:r>
              <a:rPr lang="en-US" sz="2630" b="1">
                <a:solidFill>
                  <a:srgbClr val="394A54"/>
                </a:solidFill>
                <a:latin typeface="Source Sans Pro Bold"/>
                <a:ea typeface="Source Sans Pro Bold"/>
                <a:cs typeface="Source Sans Pro Bold"/>
                <a:sym typeface="Source Sans Pro Bold"/>
              </a:rPr>
              <a:t> solution;</a:t>
            </a:r>
            <a:r>
              <a:rPr lang="en-US" sz="2630">
                <a:solidFill>
                  <a:srgbClr val="394A54"/>
                </a:solidFill>
                <a:latin typeface="Source Sans Pro"/>
                <a:ea typeface="Source Sans Pro"/>
                <a:cs typeface="Source Sans Pro"/>
                <a:sym typeface="Source Sans Pro"/>
              </a:rPr>
              <a:t>​</a:t>
            </a:r>
          </a:p>
          <a:p>
            <a:pPr algn="just">
              <a:lnSpc>
                <a:spcPts val="3682"/>
              </a:lnSpc>
            </a:pPr>
            <a:endParaRPr lang="en-US" sz="2630">
              <a:solidFill>
                <a:srgbClr val="394A54"/>
              </a:solidFill>
              <a:latin typeface="Source Sans Pro"/>
              <a:ea typeface="Source Sans Pro"/>
              <a:cs typeface="Source Sans Pro"/>
              <a:sym typeface="Source Sans Pro"/>
            </a:endParaRPr>
          </a:p>
          <a:p>
            <a:pPr algn="just">
              <a:lnSpc>
                <a:spcPts val="3682"/>
              </a:lnSpc>
            </a:pPr>
            <a:r>
              <a:rPr lang="en-US" sz="2630" b="1">
                <a:solidFill>
                  <a:srgbClr val="394A54"/>
                </a:solidFill>
                <a:latin typeface="Source Sans Pro Bold"/>
                <a:ea typeface="Source Sans Pro Bold"/>
                <a:cs typeface="Source Sans Pro Bold"/>
                <a:sym typeface="Source Sans Pro Bold"/>
              </a:rPr>
              <a:t>Misinformation is still largely (and incorrectly) seen as a </a:t>
            </a:r>
            <a:r>
              <a:rPr lang="en-US" sz="2630" b="1" i="1">
                <a:solidFill>
                  <a:srgbClr val="07428A"/>
                </a:solidFill>
                <a:latin typeface="Source Sans Pro Bold Italics"/>
                <a:ea typeface="Source Sans Pro Bold Italics"/>
                <a:cs typeface="Source Sans Pro Bold Italics"/>
                <a:sym typeface="Source Sans Pro Bold Italics"/>
              </a:rPr>
              <a:t>digital and technical</a:t>
            </a:r>
            <a:r>
              <a:rPr lang="en-US" sz="2630" b="1" i="1">
                <a:solidFill>
                  <a:srgbClr val="394A54"/>
                </a:solidFill>
                <a:latin typeface="Source Sans Pro Bold Italics"/>
                <a:ea typeface="Source Sans Pro Bold Italics"/>
                <a:cs typeface="Source Sans Pro Bold Italics"/>
                <a:sym typeface="Source Sans Pro Bold Italics"/>
              </a:rPr>
              <a:t> </a:t>
            </a:r>
            <a:r>
              <a:rPr lang="en-US" sz="2630" b="1">
                <a:solidFill>
                  <a:srgbClr val="394A54"/>
                </a:solidFill>
                <a:latin typeface="Source Sans Pro Bold"/>
                <a:ea typeface="Source Sans Pro Bold"/>
                <a:cs typeface="Source Sans Pro Bold"/>
                <a:sym typeface="Source Sans Pro Bold"/>
              </a:rPr>
              <a:t>issue;</a:t>
            </a:r>
            <a:r>
              <a:rPr lang="en-US" sz="2630">
                <a:solidFill>
                  <a:srgbClr val="394A54"/>
                </a:solidFill>
                <a:latin typeface="Source Sans Pro"/>
                <a:ea typeface="Source Sans Pro"/>
                <a:cs typeface="Source Sans Pro"/>
                <a:sym typeface="Source Sans Pro"/>
              </a:rPr>
              <a:t>​</a:t>
            </a:r>
          </a:p>
          <a:p>
            <a:pPr algn="just">
              <a:lnSpc>
                <a:spcPts val="3682"/>
              </a:lnSpc>
            </a:pPr>
            <a:endParaRPr lang="en-US" sz="2630">
              <a:solidFill>
                <a:srgbClr val="394A54"/>
              </a:solidFill>
              <a:latin typeface="Source Sans Pro"/>
              <a:ea typeface="Source Sans Pro"/>
              <a:cs typeface="Source Sans Pro"/>
              <a:sym typeface="Source Sans Pro"/>
            </a:endParaRPr>
          </a:p>
          <a:p>
            <a:pPr algn="just">
              <a:lnSpc>
                <a:spcPts val="3682"/>
              </a:lnSpc>
            </a:pPr>
            <a:r>
              <a:rPr lang="en-US" sz="2630" b="1">
                <a:solidFill>
                  <a:srgbClr val="394A54"/>
                </a:solidFill>
                <a:latin typeface="Source Sans Pro Bold"/>
                <a:ea typeface="Source Sans Pro Bold"/>
                <a:cs typeface="Source Sans Pro Bold"/>
                <a:sym typeface="Source Sans Pro Bold"/>
              </a:rPr>
              <a:t>For digital and technical problems, </a:t>
            </a:r>
            <a:r>
              <a:rPr lang="en-US" sz="2630" b="1" i="1">
                <a:solidFill>
                  <a:srgbClr val="07428A"/>
                </a:solidFill>
                <a:latin typeface="Source Sans Pro Bold Italics"/>
                <a:ea typeface="Source Sans Pro Bold Italics"/>
                <a:cs typeface="Source Sans Pro Bold Italics"/>
                <a:sym typeface="Source Sans Pro Bold Italics"/>
              </a:rPr>
              <a:t>digital and technical</a:t>
            </a:r>
            <a:r>
              <a:rPr lang="en-US" sz="2630" b="1">
                <a:solidFill>
                  <a:srgbClr val="07428A"/>
                </a:solidFill>
                <a:latin typeface="Source Sans Pro Bold"/>
                <a:ea typeface="Source Sans Pro Bold"/>
                <a:cs typeface="Source Sans Pro Bold"/>
                <a:sym typeface="Source Sans Pro Bold"/>
              </a:rPr>
              <a:t> </a:t>
            </a:r>
            <a:r>
              <a:rPr lang="en-US" sz="2630" b="1">
                <a:solidFill>
                  <a:srgbClr val="394A54"/>
                </a:solidFill>
                <a:latin typeface="Source Sans Pro Bold"/>
                <a:ea typeface="Source Sans Pro Bold"/>
                <a:cs typeface="Source Sans Pro Bold"/>
                <a:sym typeface="Source Sans Pro Bold"/>
              </a:rPr>
              <a:t>solutions.</a:t>
            </a:r>
          </a:p>
        </p:txBody>
      </p:sp>
      <p:sp>
        <p:nvSpPr>
          <p:cNvPr id="13" name="Freeform 13"/>
          <p:cNvSpPr/>
          <p:nvPr/>
        </p:nvSpPr>
        <p:spPr>
          <a:xfrm>
            <a:off x="11849429" y="1718587"/>
            <a:ext cx="4987626" cy="7006839"/>
          </a:xfrm>
          <a:custGeom>
            <a:avLst/>
            <a:gdLst/>
            <a:ahLst/>
            <a:cxnLst/>
            <a:rect l="l" t="t" r="r" b="b"/>
            <a:pathLst>
              <a:path w="4987626" h="7006839">
                <a:moveTo>
                  <a:pt x="0" y="0"/>
                </a:moveTo>
                <a:lnTo>
                  <a:pt x="4987626" y="0"/>
                </a:lnTo>
                <a:lnTo>
                  <a:pt x="4987626" y="7006839"/>
                </a:lnTo>
                <a:lnTo>
                  <a:pt x="0" y="7006839"/>
                </a:lnTo>
                <a:lnTo>
                  <a:pt x="0" y="0"/>
                </a:lnTo>
                <a:close/>
              </a:path>
            </a:pathLst>
          </a:custGeom>
          <a:blipFill>
            <a:blip r:embed="rId2"/>
            <a:stretch>
              <a:fillRect l="-66774" r="-43688"/>
            </a:stretch>
          </a:blipFill>
        </p:spPr>
        <p:txBody>
          <a:bodyPr/>
          <a:lstStyle/>
          <a:p>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ED00">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ED00">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C29A00"/>
                </a:solidFill>
                <a:latin typeface="Source Sans Pro Bold Italics"/>
                <a:ea typeface="Source Sans Pro Bold Italics"/>
                <a:cs typeface="Source Sans Pro Bold Italics"/>
                <a:sym typeface="Source Sans Pro Bold Italics"/>
              </a:rPr>
              <a:t>Technical Solutions</a:t>
            </a:r>
          </a:p>
        </p:txBody>
      </p:sp>
      <p:sp>
        <p:nvSpPr>
          <p:cNvPr id="12" name="TextBox 12"/>
          <p:cNvSpPr txBox="1"/>
          <p:nvPr/>
        </p:nvSpPr>
        <p:spPr>
          <a:xfrm>
            <a:off x="1323768" y="3517963"/>
            <a:ext cx="10044449" cy="3174874"/>
          </a:xfrm>
          <a:prstGeom prst="rect">
            <a:avLst/>
          </a:prstGeom>
        </p:spPr>
        <p:txBody>
          <a:bodyPr lIns="0" tIns="0" rIns="0" bIns="0" rtlCol="0" anchor="t">
            <a:spAutoFit/>
          </a:bodyPr>
          <a:lstStyle/>
          <a:p>
            <a:pPr algn="just">
              <a:lnSpc>
                <a:spcPts val="5081"/>
              </a:lnSpc>
            </a:pPr>
            <a:r>
              <a:rPr lang="en-US" sz="3629" b="1">
                <a:solidFill>
                  <a:srgbClr val="394A54"/>
                </a:solidFill>
                <a:latin typeface="Source Sans Pro Bold"/>
                <a:ea typeface="Source Sans Pro Bold"/>
                <a:cs typeface="Source Sans Pro Bold"/>
                <a:sym typeface="Source Sans Pro Bold"/>
              </a:rPr>
              <a:t>Fact-checking websites, such as Snopes​</a:t>
            </a:r>
          </a:p>
          <a:p>
            <a:pPr algn="just">
              <a:lnSpc>
                <a:spcPts val="5081"/>
              </a:lnSpc>
            </a:pPr>
            <a:endParaRPr lang="en-US" sz="3629" b="1">
              <a:solidFill>
                <a:srgbClr val="394A54"/>
              </a:solidFill>
              <a:latin typeface="Source Sans Pro Bold"/>
              <a:ea typeface="Source Sans Pro Bold"/>
              <a:cs typeface="Source Sans Pro Bold"/>
              <a:sym typeface="Source Sans Pro Bold"/>
            </a:endParaRPr>
          </a:p>
          <a:p>
            <a:pPr algn="just">
              <a:lnSpc>
                <a:spcPts val="5081"/>
              </a:lnSpc>
            </a:pPr>
            <a:r>
              <a:rPr lang="en-US" sz="3629" b="1">
                <a:solidFill>
                  <a:srgbClr val="394A54"/>
                </a:solidFill>
                <a:latin typeface="Source Sans Pro Bold"/>
                <a:ea typeface="Source Sans Pro Bold"/>
                <a:cs typeface="Source Sans Pro Bold"/>
                <a:sym typeface="Source Sans Pro Bold"/>
              </a:rPr>
              <a:t>Online search tools​</a:t>
            </a:r>
          </a:p>
          <a:p>
            <a:pPr algn="just">
              <a:lnSpc>
                <a:spcPts val="5081"/>
              </a:lnSpc>
            </a:pPr>
            <a:endParaRPr lang="en-US" sz="3629" b="1">
              <a:solidFill>
                <a:srgbClr val="394A54"/>
              </a:solidFill>
              <a:latin typeface="Source Sans Pro Bold"/>
              <a:ea typeface="Source Sans Pro Bold"/>
              <a:cs typeface="Source Sans Pro Bold"/>
              <a:sym typeface="Source Sans Pro Bold"/>
            </a:endParaRPr>
          </a:p>
          <a:p>
            <a:pPr algn="just">
              <a:lnSpc>
                <a:spcPts val="5081"/>
              </a:lnSpc>
            </a:pPr>
            <a:r>
              <a:rPr lang="en-US" sz="3629" b="1">
                <a:solidFill>
                  <a:srgbClr val="394A54"/>
                </a:solidFill>
                <a:latin typeface="Source Sans Pro Bold"/>
                <a:ea typeface="Source Sans Pro Bold"/>
                <a:cs typeface="Source Sans Pro Bold"/>
                <a:sym typeface="Source Sans Pro Bold"/>
              </a:rPr>
              <a:t>Content verification tools</a:t>
            </a:r>
          </a:p>
        </p:txBody>
      </p:sp>
      <p:sp>
        <p:nvSpPr>
          <p:cNvPr id="13" name="Freeform 13"/>
          <p:cNvSpPr/>
          <p:nvPr/>
        </p:nvSpPr>
        <p:spPr>
          <a:xfrm>
            <a:off x="11849429" y="1718587"/>
            <a:ext cx="4987626" cy="7006839"/>
          </a:xfrm>
          <a:custGeom>
            <a:avLst/>
            <a:gdLst/>
            <a:ahLst/>
            <a:cxnLst/>
            <a:rect l="l" t="t" r="r" b="b"/>
            <a:pathLst>
              <a:path w="4987626" h="7006839">
                <a:moveTo>
                  <a:pt x="0" y="0"/>
                </a:moveTo>
                <a:lnTo>
                  <a:pt x="4987626" y="0"/>
                </a:lnTo>
                <a:lnTo>
                  <a:pt x="4987626" y="7006839"/>
                </a:lnTo>
                <a:lnTo>
                  <a:pt x="0" y="7006839"/>
                </a:lnTo>
                <a:lnTo>
                  <a:pt x="0" y="0"/>
                </a:lnTo>
                <a:close/>
              </a:path>
            </a:pathLst>
          </a:custGeom>
          <a:blipFill>
            <a:blip r:embed="rId2"/>
            <a:stretch>
              <a:fillRect l="-66774" r="-43688"/>
            </a:stretch>
          </a:blipFill>
        </p:spPr>
        <p:txBody>
          <a:bodyPr/>
          <a:lstStyle/>
          <a:p>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ED00">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ED00">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C29A00"/>
                </a:solidFill>
                <a:latin typeface="Source Sans Pro Bold Italics"/>
                <a:ea typeface="Source Sans Pro Bold Italics"/>
                <a:cs typeface="Source Sans Pro Bold Italics"/>
                <a:sym typeface="Source Sans Pro Bold Italics"/>
              </a:rPr>
              <a:t>Technical Solutions</a:t>
            </a:r>
          </a:p>
        </p:txBody>
      </p:sp>
      <p:sp>
        <p:nvSpPr>
          <p:cNvPr id="12" name="TextBox 12"/>
          <p:cNvSpPr txBox="1"/>
          <p:nvPr/>
        </p:nvSpPr>
        <p:spPr>
          <a:xfrm>
            <a:off x="1323768" y="3262376"/>
            <a:ext cx="9756124" cy="3765198"/>
          </a:xfrm>
          <a:prstGeom prst="rect">
            <a:avLst/>
          </a:prstGeom>
        </p:spPr>
        <p:txBody>
          <a:bodyPr lIns="0" tIns="0" rIns="0" bIns="0" rtlCol="0" anchor="t">
            <a:spAutoFit/>
          </a:bodyPr>
          <a:lstStyle/>
          <a:p>
            <a:pPr algn="just">
              <a:lnSpc>
                <a:spcPts val="3682"/>
              </a:lnSpc>
            </a:pPr>
            <a:r>
              <a:rPr lang="en-US" sz="2630" b="1" dirty="0">
                <a:solidFill>
                  <a:srgbClr val="394A54"/>
                </a:solidFill>
                <a:latin typeface="Source Sans Pro Bold"/>
                <a:ea typeface="Source Sans Pro Bold"/>
                <a:cs typeface="Source Sans Pro Bold"/>
                <a:sym typeface="Source Sans Pro Bold"/>
              </a:rPr>
              <a:t>Verification and fact-checking are very important tools, but they are unfeasible for the every day digital media consumption;​</a:t>
            </a:r>
          </a:p>
          <a:p>
            <a:pPr algn="just">
              <a:lnSpc>
                <a:spcPts val="3682"/>
              </a:lnSpc>
            </a:pPr>
            <a:r>
              <a:rPr lang="en-US" sz="2630" b="1" dirty="0">
                <a:solidFill>
                  <a:srgbClr val="394A54"/>
                </a:solidFill>
                <a:latin typeface="Source Sans Pro Bold"/>
                <a:ea typeface="Source Sans Pro Bold"/>
                <a:cs typeface="Source Sans Pro Bold"/>
                <a:sym typeface="Source Sans Pro Bold"/>
              </a:rPr>
              <a:t>​</a:t>
            </a:r>
          </a:p>
          <a:p>
            <a:pPr algn="just">
              <a:lnSpc>
                <a:spcPts val="3682"/>
              </a:lnSpc>
            </a:pPr>
            <a:r>
              <a:rPr lang="en-US" sz="2630" b="1" dirty="0">
                <a:solidFill>
                  <a:srgbClr val="394A54"/>
                </a:solidFill>
                <a:latin typeface="Source Sans Pro Bold"/>
                <a:ea typeface="Source Sans Pro Bold"/>
                <a:cs typeface="Source Sans Pro Bold"/>
                <a:sym typeface="Source Sans Pro Bold"/>
              </a:rPr>
              <a:t>We need to develop healthy habits based on a </a:t>
            </a:r>
            <a:r>
              <a:rPr lang="en-US" sz="2630" b="1" dirty="0">
                <a:solidFill>
                  <a:srgbClr val="07428A"/>
                </a:solidFill>
                <a:latin typeface="Source Sans Pro Bold"/>
                <a:ea typeface="Source Sans Pro Bold"/>
                <a:cs typeface="Source Sans Pro Bold"/>
                <a:sym typeface="Source Sans Pro Bold"/>
              </a:rPr>
              <a:t>critical approach</a:t>
            </a:r>
            <a:r>
              <a:rPr lang="en-US" sz="2630" b="1" dirty="0">
                <a:solidFill>
                  <a:srgbClr val="394A54"/>
                </a:solidFill>
                <a:latin typeface="Source Sans Pro Bold"/>
                <a:ea typeface="Source Sans Pro Bold"/>
                <a:cs typeface="Source Sans Pro Bold"/>
                <a:sym typeface="Source Sans Pro Bold"/>
              </a:rPr>
              <a:t> to Media Studies;​</a:t>
            </a:r>
          </a:p>
          <a:p>
            <a:pPr algn="just">
              <a:lnSpc>
                <a:spcPts val="3682"/>
              </a:lnSpc>
            </a:pPr>
            <a:r>
              <a:rPr lang="en-US" sz="2630" b="1" dirty="0">
                <a:solidFill>
                  <a:srgbClr val="394A54"/>
                </a:solidFill>
                <a:latin typeface="Source Sans Pro Bold"/>
                <a:ea typeface="Source Sans Pro Bold"/>
                <a:cs typeface="Source Sans Pro Bold"/>
                <a:sym typeface="Source Sans Pro Bold"/>
              </a:rPr>
              <a:t>​</a:t>
            </a:r>
          </a:p>
          <a:p>
            <a:pPr algn="just">
              <a:lnSpc>
                <a:spcPts val="3682"/>
              </a:lnSpc>
            </a:pPr>
            <a:r>
              <a:rPr lang="en-US" sz="2630" b="1" dirty="0">
                <a:solidFill>
                  <a:srgbClr val="394A54"/>
                </a:solidFill>
                <a:latin typeface="Source Sans Pro Bold"/>
                <a:ea typeface="Source Sans Pro Bold"/>
                <a:cs typeface="Source Sans Pro Bold"/>
                <a:sym typeface="Source Sans Pro Bold"/>
              </a:rPr>
              <a:t>Key concepts: representation, meaning-making, ideology, audience, narrative. </a:t>
            </a:r>
          </a:p>
        </p:txBody>
      </p:sp>
      <p:sp>
        <p:nvSpPr>
          <p:cNvPr id="13" name="Freeform 13"/>
          <p:cNvSpPr/>
          <p:nvPr/>
        </p:nvSpPr>
        <p:spPr>
          <a:xfrm>
            <a:off x="11849429" y="1718587"/>
            <a:ext cx="4987626" cy="7006839"/>
          </a:xfrm>
          <a:custGeom>
            <a:avLst/>
            <a:gdLst/>
            <a:ahLst/>
            <a:cxnLst/>
            <a:rect l="l" t="t" r="r" b="b"/>
            <a:pathLst>
              <a:path w="4987626" h="7006839">
                <a:moveTo>
                  <a:pt x="0" y="0"/>
                </a:moveTo>
                <a:lnTo>
                  <a:pt x="4987626" y="0"/>
                </a:lnTo>
                <a:lnTo>
                  <a:pt x="4987626" y="7006839"/>
                </a:lnTo>
                <a:lnTo>
                  <a:pt x="0" y="7006839"/>
                </a:lnTo>
                <a:lnTo>
                  <a:pt x="0" y="0"/>
                </a:lnTo>
                <a:close/>
              </a:path>
            </a:pathLst>
          </a:custGeom>
          <a:blipFill>
            <a:blip r:embed="rId2"/>
            <a:stretch>
              <a:fillRect l="-66774" r="-43688"/>
            </a:stretch>
          </a:blipFill>
        </p:spPr>
        <p:txBody>
          <a:bodyPr/>
          <a:lstStyle/>
          <a:p>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ED00">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ED00">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8980825" cy="738552"/>
          </a:xfrm>
          <a:prstGeom prst="rect">
            <a:avLst/>
          </a:prstGeom>
        </p:spPr>
        <p:txBody>
          <a:bodyPr lIns="0" tIns="0" rIns="0" bIns="0" rtlCol="0" anchor="t">
            <a:spAutoFit/>
          </a:bodyPr>
          <a:lstStyle/>
          <a:p>
            <a:pPr algn="l">
              <a:lnSpc>
                <a:spcPts val="6017"/>
              </a:lnSpc>
            </a:pPr>
            <a:r>
              <a:rPr lang="en-US" sz="4298" b="1" i="1" u="sng">
                <a:solidFill>
                  <a:srgbClr val="C29A00"/>
                </a:solidFill>
                <a:latin typeface="Source Sans Pro Bold Italics"/>
                <a:ea typeface="Source Sans Pro Bold Italics"/>
                <a:cs typeface="Source Sans Pro Bold Italics"/>
                <a:sym typeface="Source Sans Pro Bold Italics"/>
              </a:rPr>
              <a:t>Threats to Information Integrity</a:t>
            </a:r>
          </a:p>
        </p:txBody>
      </p:sp>
      <p:sp>
        <p:nvSpPr>
          <p:cNvPr id="12" name="TextBox 12"/>
          <p:cNvSpPr txBox="1"/>
          <p:nvPr/>
        </p:nvSpPr>
        <p:spPr>
          <a:xfrm>
            <a:off x="1323768" y="2677178"/>
            <a:ext cx="9756124" cy="6048248"/>
          </a:xfrm>
          <a:prstGeom prst="rect">
            <a:avLst/>
          </a:prstGeom>
        </p:spPr>
        <p:txBody>
          <a:bodyPr lIns="0" tIns="0" rIns="0" bIns="0" rtlCol="0" anchor="t">
            <a:spAutoFit/>
          </a:bodyPr>
          <a:lstStyle/>
          <a:p>
            <a:pPr algn="just">
              <a:lnSpc>
                <a:spcPts val="3682"/>
              </a:lnSpc>
            </a:pPr>
            <a:r>
              <a:rPr lang="en-US" sz="2630" b="1">
                <a:solidFill>
                  <a:srgbClr val="394A54"/>
                </a:solidFill>
                <a:latin typeface="Source Sans Pro Bold"/>
                <a:ea typeface="Source Sans Pro Bold"/>
                <a:cs typeface="Source Sans Pro Bold"/>
                <a:sym typeface="Source Sans Pro Bold"/>
              </a:rPr>
              <a:t>Technological Factors: ​</a:t>
            </a:r>
          </a:p>
          <a:p>
            <a:pPr marL="567818" lvl="1" indent="-283909" algn="just">
              <a:lnSpc>
                <a:spcPts val="3682"/>
              </a:lnSpc>
              <a:buFont typeface="Arial"/>
              <a:buChar char="•"/>
            </a:pPr>
            <a:r>
              <a:rPr lang="en-US" sz="2630">
                <a:solidFill>
                  <a:srgbClr val="394A54"/>
                </a:solidFill>
                <a:latin typeface="Source Sans Pro"/>
                <a:ea typeface="Source Sans Pro"/>
                <a:cs typeface="Source Sans Pro"/>
                <a:sym typeface="Source Sans Pro"/>
              </a:rPr>
              <a:t>AI-generated content​</a:t>
            </a:r>
          </a:p>
          <a:p>
            <a:pPr marL="567818" lvl="1" indent="-283909" algn="just">
              <a:lnSpc>
                <a:spcPts val="3682"/>
              </a:lnSpc>
              <a:buFont typeface="Arial"/>
              <a:buChar char="•"/>
            </a:pPr>
            <a:r>
              <a:rPr lang="en-US" sz="2630">
                <a:solidFill>
                  <a:srgbClr val="394A54"/>
                </a:solidFill>
                <a:latin typeface="Source Sans Pro"/>
                <a:ea typeface="Source Sans Pro"/>
                <a:cs typeface="Source Sans Pro"/>
                <a:sym typeface="Source Sans Pro"/>
              </a:rPr>
              <a:t>Filter bubbles and algorithmic influence​</a:t>
            </a:r>
          </a:p>
          <a:p>
            <a:pPr marL="567818" lvl="1" indent="-283909" algn="just">
              <a:lnSpc>
                <a:spcPts val="3682"/>
              </a:lnSpc>
              <a:buFont typeface="Arial"/>
              <a:buChar char="•"/>
            </a:pPr>
            <a:r>
              <a:rPr lang="en-US" sz="2630">
                <a:solidFill>
                  <a:srgbClr val="394A54"/>
                </a:solidFill>
                <a:latin typeface="Source Sans Pro"/>
                <a:ea typeface="Source Sans Pro"/>
                <a:cs typeface="Source Sans Pro"/>
                <a:sym typeface="Source Sans Pro"/>
              </a:rPr>
              <a:t>Easy content manipulation tools​</a:t>
            </a:r>
          </a:p>
          <a:p>
            <a:pPr algn="just">
              <a:lnSpc>
                <a:spcPts val="3682"/>
              </a:lnSpc>
            </a:pPr>
            <a:r>
              <a:rPr lang="en-US" sz="2630">
                <a:solidFill>
                  <a:srgbClr val="394A54"/>
                </a:solidFill>
                <a:latin typeface="Source Sans Pro"/>
                <a:ea typeface="Source Sans Pro"/>
                <a:cs typeface="Source Sans Pro"/>
                <a:sym typeface="Source Sans Pro"/>
              </a:rPr>
              <a:t>​</a:t>
            </a:r>
          </a:p>
          <a:p>
            <a:pPr algn="just">
              <a:lnSpc>
                <a:spcPts val="3682"/>
              </a:lnSpc>
            </a:pPr>
            <a:r>
              <a:rPr lang="en-US" sz="2630" b="1">
                <a:solidFill>
                  <a:srgbClr val="394A54"/>
                </a:solidFill>
                <a:latin typeface="Source Sans Pro Bold"/>
                <a:ea typeface="Source Sans Pro Bold"/>
                <a:cs typeface="Source Sans Pro Bold"/>
                <a:sym typeface="Source Sans Pro Bold"/>
              </a:rPr>
              <a:t>Economic Factors: ​</a:t>
            </a:r>
          </a:p>
          <a:p>
            <a:pPr marL="567818" lvl="1" indent="-283909" algn="just">
              <a:lnSpc>
                <a:spcPts val="3682"/>
              </a:lnSpc>
              <a:buFont typeface="Arial"/>
              <a:buChar char="•"/>
            </a:pPr>
            <a:r>
              <a:rPr lang="en-US" sz="2630">
                <a:solidFill>
                  <a:srgbClr val="394A54"/>
                </a:solidFill>
                <a:latin typeface="Source Sans Pro"/>
                <a:ea typeface="Source Sans Pro"/>
                <a:cs typeface="Source Sans Pro"/>
                <a:sym typeface="Source Sans Pro"/>
              </a:rPr>
              <a:t>Attention economy and clickbait incentives​</a:t>
            </a:r>
          </a:p>
          <a:p>
            <a:pPr marL="567818" lvl="1" indent="-283909" algn="just">
              <a:lnSpc>
                <a:spcPts val="3682"/>
              </a:lnSpc>
              <a:buFont typeface="Arial"/>
              <a:buChar char="•"/>
            </a:pPr>
            <a:r>
              <a:rPr lang="en-US" sz="2630">
                <a:solidFill>
                  <a:srgbClr val="394A54"/>
                </a:solidFill>
                <a:latin typeface="Source Sans Pro"/>
                <a:ea typeface="Source Sans Pro"/>
                <a:cs typeface="Source Sans Pro"/>
                <a:sym typeface="Source Sans Pro"/>
              </a:rPr>
              <a:t>Decline of traditional journalism business models​</a:t>
            </a:r>
          </a:p>
          <a:p>
            <a:pPr algn="just">
              <a:lnSpc>
                <a:spcPts val="3682"/>
              </a:lnSpc>
            </a:pPr>
            <a:r>
              <a:rPr lang="en-US" sz="2630" b="1">
                <a:solidFill>
                  <a:srgbClr val="394A54"/>
                </a:solidFill>
                <a:latin typeface="Source Sans Pro Bold"/>
                <a:ea typeface="Source Sans Pro Bold"/>
                <a:cs typeface="Source Sans Pro Bold"/>
                <a:sym typeface="Source Sans Pro Bold"/>
              </a:rPr>
              <a:t>​</a:t>
            </a:r>
          </a:p>
          <a:p>
            <a:pPr algn="just">
              <a:lnSpc>
                <a:spcPts val="3682"/>
              </a:lnSpc>
            </a:pPr>
            <a:r>
              <a:rPr lang="en-US" sz="2630" b="1">
                <a:solidFill>
                  <a:srgbClr val="394A54"/>
                </a:solidFill>
                <a:latin typeface="Source Sans Pro Bold"/>
                <a:ea typeface="Source Sans Pro Bold"/>
                <a:cs typeface="Source Sans Pro Bold"/>
                <a:sym typeface="Source Sans Pro Bold"/>
              </a:rPr>
              <a:t>Social/Political Factors: ​</a:t>
            </a:r>
          </a:p>
          <a:p>
            <a:pPr marL="567818" lvl="1" indent="-283909" algn="just">
              <a:lnSpc>
                <a:spcPts val="3682"/>
              </a:lnSpc>
              <a:buFont typeface="Arial"/>
              <a:buChar char="•"/>
            </a:pPr>
            <a:r>
              <a:rPr lang="en-US" sz="2630">
                <a:solidFill>
                  <a:srgbClr val="394A54"/>
                </a:solidFill>
                <a:latin typeface="Source Sans Pro"/>
                <a:ea typeface="Source Sans Pro"/>
                <a:cs typeface="Source Sans Pro"/>
                <a:sym typeface="Source Sans Pro"/>
              </a:rPr>
              <a:t>Weaponisation of information​</a:t>
            </a:r>
          </a:p>
          <a:p>
            <a:pPr marL="567818" lvl="1" indent="-283909" algn="just">
              <a:lnSpc>
                <a:spcPts val="3682"/>
              </a:lnSpc>
              <a:buFont typeface="Arial"/>
              <a:buChar char="•"/>
            </a:pPr>
            <a:r>
              <a:rPr lang="en-US" sz="2630">
                <a:solidFill>
                  <a:srgbClr val="394A54"/>
                </a:solidFill>
                <a:latin typeface="Source Sans Pro"/>
                <a:ea typeface="Source Sans Pro"/>
                <a:cs typeface="Source Sans Pro"/>
                <a:sym typeface="Source Sans Pro"/>
              </a:rPr>
              <a:t>Polarisation and tribalism​</a:t>
            </a:r>
          </a:p>
          <a:p>
            <a:pPr marL="567818" lvl="1" indent="-283909" algn="just">
              <a:lnSpc>
                <a:spcPts val="3682"/>
              </a:lnSpc>
              <a:buFont typeface="Arial"/>
              <a:buChar char="•"/>
            </a:pPr>
            <a:r>
              <a:rPr lang="en-US" sz="2630">
                <a:solidFill>
                  <a:srgbClr val="394A54"/>
                </a:solidFill>
                <a:latin typeface="Source Sans Pro"/>
                <a:ea typeface="Source Sans Pro"/>
                <a:cs typeface="Source Sans Pro"/>
                <a:sym typeface="Source Sans Pro"/>
              </a:rPr>
              <a:t>Erosion of trust in institutions</a:t>
            </a:r>
          </a:p>
        </p:txBody>
      </p:sp>
      <p:sp>
        <p:nvSpPr>
          <p:cNvPr id="13" name="Freeform 13"/>
          <p:cNvSpPr/>
          <p:nvPr/>
        </p:nvSpPr>
        <p:spPr>
          <a:xfrm>
            <a:off x="11849429" y="1718587"/>
            <a:ext cx="4987626" cy="7006839"/>
          </a:xfrm>
          <a:custGeom>
            <a:avLst/>
            <a:gdLst/>
            <a:ahLst/>
            <a:cxnLst/>
            <a:rect l="l" t="t" r="r" b="b"/>
            <a:pathLst>
              <a:path w="4987626" h="7006839">
                <a:moveTo>
                  <a:pt x="0" y="0"/>
                </a:moveTo>
                <a:lnTo>
                  <a:pt x="4987626" y="0"/>
                </a:lnTo>
                <a:lnTo>
                  <a:pt x="4987626" y="7006839"/>
                </a:lnTo>
                <a:lnTo>
                  <a:pt x="0" y="7006839"/>
                </a:lnTo>
                <a:lnTo>
                  <a:pt x="0" y="0"/>
                </a:lnTo>
                <a:close/>
              </a:path>
            </a:pathLst>
          </a:custGeom>
          <a:blipFill>
            <a:blip r:embed="rId2"/>
            <a:stretch>
              <a:fillRect l="-66774" r="-43688"/>
            </a:stretch>
          </a:blipFill>
        </p:spPr>
        <p:txBody>
          <a:bodyPr/>
          <a:lstStyle/>
          <a:p>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ED00">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ED00">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8980825" cy="738552"/>
          </a:xfrm>
          <a:prstGeom prst="rect">
            <a:avLst/>
          </a:prstGeom>
        </p:spPr>
        <p:txBody>
          <a:bodyPr lIns="0" tIns="0" rIns="0" bIns="0" rtlCol="0" anchor="t">
            <a:spAutoFit/>
          </a:bodyPr>
          <a:lstStyle/>
          <a:p>
            <a:pPr algn="l">
              <a:lnSpc>
                <a:spcPts val="6017"/>
              </a:lnSpc>
            </a:pPr>
            <a:r>
              <a:rPr lang="en-US" sz="4298" b="1" i="1" u="sng">
                <a:solidFill>
                  <a:srgbClr val="C29A00"/>
                </a:solidFill>
                <a:latin typeface="Source Sans Pro Bold Italics"/>
                <a:ea typeface="Source Sans Pro Bold Italics"/>
                <a:cs typeface="Source Sans Pro Bold Italics"/>
                <a:sym typeface="Source Sans Pro Bold Italics"/>
              </a:rPr>
              <a:t>MIL Knowledge and Skills</a:t>
            </a:r>
          </a:p>
        </p:txBody>
      </p:sp>
      <p:sp>
        <p:nvSpPr>
          <p:cNvPr id="12" name="TextBox 12"/>
          <p:cNvSpPr txBox="1"/>
          <p:nvPr/>
        </p:nvSpPr>
        <p:spPr>
          <a:xfrm>
            <a:off x="1323768" y="3547780"/>
            <a:ext cx="8277148" cy="3262727"/>
          </a:xfrm>
          <a:prstGeom prst="rect">
            <a:avLst/>
          </a:prstGeom>
        </p:spPr>
        <p:txBody>
          <a:bodyPr lIns="0" tIns="0" rIns="0" bIns="0" rtlCol="0" anchor="t">
            <a:spAutoFit/>
          </a:bodyPr>
          <a:lstStyle/>
          <a:p>
            <a:pPr algn="just">
              <a:lnSpc>
                <a:spcPts val="6498"/>
              </a:lnSpc>
            </a:pPr>
            <a:r>
              <a:rPr lang="en-US" sz="4641" b="1">
                <a:solidFill>
                  <a:srgbClr val="394A54"/>
                </a:solidFill>
                <a:latin typeface="Source Sans Pro Bold"/>
                <a:ea typeface="Source Sans Pro Bold"/>
                <a:cs typeface="Source Sans Pro Bold"/>
                <a:sym typeface="Source Sans Pro Bold"/>
              </a:rPr>
              <a:t>What are some of the basic knowledge and skills needed to tackle to the disinformation problem? ​</a:t>
            </a:r>
          </a:p>
        </p:txBody>
      </p:sp>
      <p:sp>
        <p:nvSpPr>
          <p:cNvPr id="13" name="Freeform 13"/>
          <p:cNvSpPr/>
          <p:nvPr/>
        </p:nvSpPr>
        <p:spPr>
          <a:xfrm>
            <a:off x="11849429" y="1718587"/>
            <a:ext cx="4987626" cy="7006839"/>
          </a:xfrm>
          <a:custGeom>
            <a:avLst/>
            <a:gdLst/>
            <a:ahLst/>
            <a:cxnLst/>
            <a:rect l="l" t="t" r="r" b="b"/>
            <a:pathLst>
              <a:path w="4987626" h="7006839">
                <a:moveTo>
                  <a:pt x="0" y="0"/>
                </a:moveTo>
                <a:lnTo>
                  <a:pt x="4987626" y="0"/>
                </a:lnTo>
                <a:lnTo>
                  <a:pt x="4987626" y="7006839"/>
                </a:lnTo>
                <a:lnTo>
                  <a:pt x="0" y="7006839"/>
                </a:lnTo>
                <a:lnTo>
                  <a:pt x="0" y="0"/>
                </a:lnTo>
                <a:close/>
              </a:path>
            </a:pathLst>
          </a:custGeom>
          <a:blipFill>
            <a:blip r:embed="rId2"/>
            <a:stretch>
              <a:fillRect l="-66774" r="-43688"/>
            </a:stretch>
          </a:blipFill>
        </p:spPr>
        <p:txBody>
          <a:bodyPr/>
          <a:lstStyle/>
          <a:p>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ED00">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ED00">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8980825" cy="738552"/>
          </a:xfrm>
          <a:prstGeom prst="rect">
            <a:avLst/>
          </a:prstGeom>
        </p:spPr>
        <p:txBody>
          <a:bodyPr lIns="0" tIns="0" rIns="0" bIns="0" rtlCol="0" anchor="t">
            <a:spAutoFit/>
          </a:bodyPr>
          <a:lstStyle/>
          <a:p>
            <a:pPr algn="l">
              <a:lnSpc>
                <a:spcPts val="6017"/>
              </a:lnSpc>
            </a:pPr>
            <a:r>
              <a:rPr lang="en-US" sz="4298" b="1" i="1" u="sng">
                <a:solidFill>
                  <a:srgbClr val="C29A00"/>
                </a:solidFill>
                <a:latin typeface="Source Sans Pro Bold Italics"/>
                <a:ea typeface="Source Sans Pro Bold Italics"/>
                <a:cs typeface="Source Sans Pro Bold Italics"/>
                <a:sym typeface="Source Sans Pro Bold Italics"/>
              </a:rPr>
              <a:t>MIL Knowledge and Skills</a:t>
            </a:r>
          </a:p>
        </p:txBody>
      </p:sp>
      <p:sp>
        <p:nvSpPr>
          <p:cNvPr id="13" name="TextBox 13"/>
          <p:cNvSpPr txBox="1"/>
          <p:nvPr/>
        </p:nvSpPr>
        <p:spPr>
          <a:xfrm>
            <a:off x="11209173" y="4253336"/>
            <a:ext cx="5554827" cy="1732703"/>
          </a:xfrm>
          <a:prstGeom prst="rect">
            <a:avLst/>
          </a:prstGeom>
        </p:spPr>
        <p:txBody>
          <a:bodyPr lIns="0" tIns="0" rIns="0" bIns="0" rtlCol="0" anchor="t">
            <a:spAutoFit/>
          </a:bodyPr>
          <a:lstStyle/>
          <a:p>
            <a:pPr algn="just">
              <a:lnSpc>
                <a:spcPts val="3686"/>
              </a:lnSpc>
            </a:pPr>
            <a:r>
              <a:rPr lang="en-US" sz="2633" b="1" dirty="0">
                <a:solidFill>
                  <a:srgbClr val="394A54"/>
                </a:solidFill>
                <a:latin typeface="Source Sans Pro Bold"/>
                <a:ea typeface="Source Sans Pro Bold"/>
                <a:cs typeface="Source Sans Pro Bold"/>
                <a:sym typeface="Source Sans Pro Bold"/>
              </a:rPr>
              <a:t>Media Representation | Media in Minutes | Episode 7​</a:t>
            </a:r>
          </a:p>
          <a:p>
            <a:pPr algn="just">
              <a:lnSpc>
                <a:spcPts val="3686"/>
              </a:lnSpc>
            </a:pPr>
            <a:endParaRPr lang="en-US" sz="2633" b="1" dirty="0">
              <a:solidFill>
                <a:srgbClr val="394A54"/>
              </a:solidFill>
              <a:latin typeface="Source Sans Pro Bold"/>
              <a:ea typeface="Source Sans Pro Bold"/>
              <a:cs typeface="Source Sans Pro Bold"/>
              <a:sym typeface="Source Sans Pro Bold"/>
            </a:endParaRPr>
          </a:p>
          <a:p>
            <a:pPr algn="just">
              <a:lnSpc>
                <a:spcPts val="2706"/>
              </a:lnSpc>
            </a:pPr>
            <a:r>
              <a:rPr lang="en-US" sz="1933" u="sng" dirty="0">
                <a:solidFill>
                  <a:srgbClr val="07428A"/>
                </a:solidFill>
                <a:latin typeface="Source Sans Pro"/>
                <a:ea typeface="Source Sans Pro"/>
                <a:cs typeface="Source Sans Pro"/>
                <a:sym typeface="Source Sans Pro"/>
              </a:rPr>
              <a:t>https://www.youtube.com/watch?v=fOecpti7Qf8</a:t>
            </a:r>
          </a:p>
        </p:txBody>
      </p:sp>
      <p:pic>
        <p:nvPicPr>
          <p:cNvPr id="14" name="Online Media 13" title="Media Representation | Media in Minutes | Episode 7">
            <a:hlinkClick r:id="" action="ppaction://media"/>
            <a:extLst>
              <a:ext uri="{FF2B5EF4-FFF2-40B4-BE49-F238E27FC236}">
                <a16:creationId xmlns:a16="http://schemas.microsoft.com/office/drawing/2014/main" id="{54D2493F-049B-F91C-B74D-C37846CB15AF}"/>
              </a:ext>
            </a:extLst>
          </p:cNvPr>
          <p:cNvPicPr>
            <a:picLocks noRot="1" noChangeAspect="1"/>
          </p:cNvPicPr>
          <p:nvPr>
            <a:videoFile r:link="rId1"/>
          </p:nvPr>
        </p:nvPicPr>
        <p:blipFill>
          <a:blip r:embed="rId3"/>
          <a:stretch>
            <a:fillRect/>
          </a:stretch>
        </p:blipFill>
        <p:spPr>
          <a:xfrm>
            <a:off x="1292116" y="2892874"/>
            <a:ext cx="9382333" cy="53010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ED00">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ED00">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C29A00"/>
                </a:solidFill>
                <a:latin typeface="Source Sans Pro Bold Italics"/>
                <a:ea typeface="Source Sans Pro Bold Italics"/>
                <a:cs typeface="Source Sans Pro Bold Italics"/>
                <a:sym typeface="Source Sans Pro Bold Italics"/>
              </a:rPr>
              <a:t>MIL Knowledge and Skills​</a:t>
            </a:r>
          </a:p>
        </p:txBody>
      </p:sp>
      <p:sp>
        <p:nvSpPr>
          <p:cNvPr id="12" name="TextBox 12"/>
          <p:cNvSpPr txBox="1"/>
          <p:nvPr/>
        </p:nvSpPr>
        <p:spPr>
          <a:xfrm>
            <a:off x="1323768" y="2390986"/>
            <a:ext cx="9756124" cy="5006764"/>
          </a:xfrm>
          <a:prstGeom prst="rect">
            <a:avLst/>
          </a:prstGeom>
        </p:spPr>
        <p:txBody>
          <a:bodyPr lIns="0" tIns="0" rIns="0" bIns="0" rtlCol="0" anchor="t">
            <a:spAutoFit/>
          </a:bodyPr>
          <a:lstStyle/>
          <a:p>
            <a:pPr algn="just">
              <a:lnSpc>
                <a:spcPts val="5086"/>
              </a:lnSpc>
            </a:pPr>
            <a:r>
              <a:rPr lang="en-US" sz="3633" b="1">
                <a:solidFill>
                  <a:srgbClr val="07428A"/>
                </a:solidFill>
                <a:latin typeface="Source Sans Pro Bold"/>
                <a:ea typeface="Source Sans Pro Bold"/>
                <a:cs typeface="Source Sans Pro Bold"/>
                <a:sym typeface="Source Sans Pro Bold"/>
              </a:rPr>
              <a:t>Representation​</a:t>
            </a:r>
          </a:p>
          <a:p>
            <a:pPr algn="just">
              <a:lnSpc>
                <a:spcPts val="5086"/>
              </a:lnSpc>
            </a:pPr>
            <a:endParaRPr lang="en-US" sz="3633" b="1">
              <a:solidFill>
                <a:srgbClr val="07428A"/>
              </a:solidFill>
              <a:latin typeface="Source Sans Pro Bold"/>
              <a:ea typeface="Source Sans Pro Bold"/>
              <a:cs typeface="Source Sans Pro Bold"/>
              <a:sym typeface="Source Sans Pro Bold"/>
            </a:endParaRPr>
          </a:p>
          <a:p>
            <a:pPr algn="just">
              <a:lnSpc>
                <a:spcPts val="3686"/>
              </a:lnSpc>
            </a:pPr>
            <a:r>
              <a:rPr lang="en-US" sz="2633">
                <a:solidFill>
                  <a:srgbClr val="394A54"/>
                </a:solidFill>
                <a:latin typeface="Source Sans Pro"/>
                <a:ea typeface="Source Sans Pro"/>
                <a:cs typeface="Source Sans Pro"/>
                <a:sym typeface="Source Sans Pro"/>
              </a:rPr>
              <a:t>How various ideas, concepts, experiences, groups, individuals, identities, and cultures are depicted, portrayed, or shown in different media forms: tv, film, news, advertising &amp; online content. ​</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a:solidFill>
                  <a:srgbClr val="394A54"/>
                </a:solidFill>
                <a:latin typeface="Source Sans Pro"/>
                <a:ea typeface="Source Sans Pro"/>
                <a:cs typeface="Source Sans Pro"/>
                <a:sym typeface="Source Sans Pro"/>
              </a:rPr>
              <a:t>Representation plays a significant role in shaping how we see the world around us.​</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b="1">
                <a:solidFill>
                  <a:srgbClr val="394A54"/>
                </a:solidFill>
                <a:latin typeface="Source Sans Pro Bold"/>
                <a:ea typeface="Source Sans Pro Bold"/>
                <a:cs typeface="Source Sans Pro Bold"/>
                <a:sym typeface="Source Sans Pro Bold"/>
              </a:rPr>
              <a:t>ALL MEDIA MESSAGES ARE CONSTRUCTED</a:t>
            </a:r>
          </a:p>
        </p:txBody>
      </p:sp>
      <p:sp>
        <p:nvSpPr>
          <p:cNvPr id="13" name="Freeform 13"/>
          <p:cNvSpPr/>
          <p:nvPr/>
        </p:nvSpPr>
        <p:spPr>
          <a:xfrm>
            <a:off x="11849429" y="1718587"/>
            <a:ext cx="4987626" cy="7006839"/>
          </a:xfrm>
          <a:custGeom>
            <a:avLst/>
            <a:gdLst/>
            <a:ahLst/>
            <a:cxnLst/>
            <a:rect l="l" t="t" r="r" b="b"/>
            <a:pathLst>
              <a:path w="4987626" h="7006839">
                <a:moveTo>
                  <a:pt x="0" y="0"/>
                </a:moveTo>
                <a:lnTo>
                  <a:pt x="4987626" y="0"/>
                </a:lnTo>
                <a:lnTo>
                  <a:pt x="4987626" y="7006839"/>
                </a:lnTo>
                <a:lnTo>
                  <a:pt x="0" y="7006839"/>
                </a:lnTo>
                <a:lnTo>
                  <a:pt x="0" y="0"/>
                </a:lnTo>
                <a:close/>
              </a:path>
            </a:pathLst>
          </a:custGeom>
          <a:blipFill>
            <a:blip r:embed="rId2"/>
            <a:stretch>
              <a:fillRect l="-66774" r="-43688"/>
            </a:stretch>
          </a:blipFill>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ED00">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ED00">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Freeform 11"/>
          <p:cNvSpPr/>
          <p:nvPr/>
        </p:nvSpPr>
        <p:spPr>
          <a:xfrm>
            <a:off x="11996378" y="1289869"/>
            <a:ext cx="5442545" cy="7707261"/>
          </a:xfrm>
          <a:custGeom>
            <a:avLst/>
            <a:gdLst/>
            <a:ahLst/>
            <a:cxnLst/>
            <a:rect l="l" t="t" r="r" b="b"/>
            <a:pathLst>
              <a:path w="5442545" h="7707261">
                <a:moveTo>
                  <a:pt x="0" y="0"/>
                </a:moveTo>
                <a:lnTo>
                  <a:pt x="5442545" y="0"/>
                </a:lnTo>
                <a:lnTo>
                  <a:pt x="5442545" y="7707262"/>
                </a:lnTo>
                <a:lnTo>
                  <a:pt x="0" y="7707262"/>
                </a:lnTo>
                <a:lnTo>
                  <a:pt x="0" y="0"/>
                </a:lnTo>
                <a:close/>
              </a:path>
            </a:pathLst>
          </a:custGeom>
          <a:blipFill>
            <a:blip r:embed="rId2"/>
            <a:stretch>
              <a:fillRect l="-2892" t="-2042" r="-4207" b="-3528"/>
            </a:stretch>
          </a:blipFill>
        </p:spPr>
        <p:txBody>
          <a:bodyPr/>
          <a:lstStyle/>
          <a:p>
            <a:endParaRPr lang="en-GB"/>
          </a:p>
        </p:txBody>
      </p:sp>
      <p:sp>
        <p:nvSpPr>
          <p:cNvPr id="12" name="TextBox 12"/>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C29A00"/>
                </a:solidFill>
                <a:latin typeface="Source Sans Pro Bold Italics"/>
                <a:ea typeface="Source Sans Pro Bold Italics"/>
                <a:cs typeface="Source Sans Pro Bold Italics"/>
                <a:sym typeface="Source Sans Pro Bold Italics"/>
              </a:rPr>
              <a:t>Definitions</a:t>
            </a:r>
          </a:p>
        </p:txBody>
      </p:sp>
      <p:sp>
        <p:nvSpPr>
          <p:cNvPr id="13" name="TextBox 13"/>
          <p:cNvSpPr txBox="1"/>
          <p:nvPr/>
        </p:nvSpPr>
        <p:spPr>
          <a:xfrm>
            <a:off x="1323768" y="3518006"/>
            <a:ext cx="9931178" cy="2673139"/>
          </a:xfrm>
          <a:prstGeom prst="rect">
            <a:avLst/>
          </a:prstGeom>
        </p:spPr>
        <p:txBody>
          <a:bodyPr lIns="0" tIns="0" rIns="0" bIns="0" rtlCol="0" anchor="t">
            <a:spAutoFit/>
          </a:bodyPr>
          <a:lstStyle/>
          <a:p>
            <a:pPr algn="just">
              <a:lnSpc>
                <a:spcPts val="5086"/>
              </a:lnSpc>
            </a:pPr>
            <a:r>
              <a:rPr lang="en-US" sz="3633" b="1">
                <a:solidFill>
                  <a:srgbClr val="07428A"/>
                </a:solidFill>
                <a:latin typeface="Source Sans Pro Bold"/>
                <a:ea typeface="Source Sans Pro Bold"/>
                <a:cs typeface="Source Sans Pro Bold"/>
                <a:sym typeface="Source Sans Pro Bold"/>
              </a:rPr>
              <a:t>Information Disorder​</a:t>
            </a:r>
          </a:p>
          <a:p>
            <a:pPr algn="just">
              <a:lnSpc>
                <a:spcPts val="5086"/>
              </a:lnSpc>
            </a:pPr>
            <a:endParaRPr lang="en-US" sz="3633" b="1">
              <a:solidFill>
                <a:srgbClr val="07428A"/>
              </a:solidFill>
              <a:latin typeface="Source Sans Pro Bold"/>
              <a:ea typeface="Source Sans Pro Bold"/>
              <a:cs typeface="Source Sans Pro Bold"/>
              <a:sym typeface="Source Sans Pro Bold"/>
            </a:endParaRPr>
          </a:p>
          <a:p>
            <a:pPr algn="just">
              <a:lnSpc>
                <a:spcPts val="3686"/>
              </a:lnSpc>
            </a:pPr>
            <a:r>
              <a:rPr lang="en-US" sz="2633">
                <a:solidFill>
                  <a:srgbClr val="394A54"/>
                </a:solidFill>
                <a:latin typeface="Source Sans Pro"/>
                <a:ea typeface="Source Sans Pro"/>
                <a:cs typeface="Source Sans Pro"/>
                <a:sym typeface="Source Sans Pro"/>
              </a:rPr>
              <a:t>Information disorder refers to the ecosystem polluted with false or misleading content, which disrupts healthy information environments and undermines public trust in media.​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ED00">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ED00">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Freeform 11"/>
          <p:cNvSpPr/>
          <p:nvPr/>
        </p:nvSpPr>
        <p:spPr>
          <a:xfrm>
            <a:off x="11849429" y="1718587"/>
            <a:ext cx="4987626" cy="7006839"/>
          </a:xfrm>
          <a:custGeom>
            <a:avLst/>
            <a:gdLst/>
            <a:ahLst/>
            <a:cxnLst/>
            <a:rect l="l" t="t" r="r" b="b"/>
            <a:pathLst>
              <a:path w="4987626" h="7006839">
                <a:moveTo>
                  <a:pt x="0" y="0"/>
                </a:moveTo>
                <a:lnTo>
                  <a:pt x="4987626" y="0"/>
                </a:lnTo>
                <a:lnTo>
                  <a:pt x="4987626" y="7006839"/>
                </a:lnTo>
                <a:lnTo>
                  <a:pt x="0" y="7006839"/>
                </a:lnTo>
                <a:lnTo>
                  <a:pt x="0" y="0"/>
                </a:lnTo>
                <a:close/>
              </a:path>
            </a:pathLst>
          </a:custGeom>
          <a:blipFill>
            <a:blip r:embed="rId2"/>
            <a:stretch>
              <a:fillRect l="-66774" r="-43688"/>
            </a:stretch>
          </a:blipFill>
        </p:spPr>
        <p:txBody>
          <a:bodyPr/>
          <a:lstStyle/>
          <a:p>
            <a:endParaRPr lang="en-GB"/>
          </a:p>
        </p:txBody>
      </p:sp>
      <p:sp>
        <p:nvSpPr>
          <p:cNvPr id="12" name="Freeform 12"/>
          <p:cNvSpPr/>
          <p:nvPr/>
        </p:nvSpPr>
        <p:spPr>
          <a:xfrm>
            <a:off x="1450945" y="4462854"/>
            <a:ext cx="7342090" cy="4448027"/>
          </a:xfrm>
          <a:custGeom>
            <a:avLst/>
            <a:gdLst/>
            <a:ahLst/>
            <a:cxnLst/>
            <a:rect l="l" t="t" r="r" b="b"/>
            <a:pathLst>
              <a:path w="7364168" h="5242586">
                <a:moveTo>
                  <a:pt x="0" y="0"/>
                </a:moveTo>
                <a:lnTo>
                  <a:pt x="7364168" y="0"/>
                </a:lnTo>
                <a:lnTo>
                  <a:pt x="7364168" y="5242586"/>
                </a:lnTo>
                <a:lnTo>
                  <a:pt x="0" y="5242586"/>
                </a:lnTo>
                <a:lnTo>
                  <a:pt x="0" y="0"/>
                </a:lnTo>
                <a:close/>
              </a:path>
            </a:pathLst>
          </a:custGeom>
          <a:blipFill>
            <a:blip r:embed="rId3"/>
            <a:stretch>
              <a:fillRect l="-14040" t="-24548" r="-14213" b="-25018"/>
            </a:stretch>
          </a:blipFill>
        </p:spPr>
        <p:txBody>
          <a:bodyPr/>
          <a:lstStyle/>
          <a:p>
            <a:endParaRPr lang="en-GB"/>
          </a:p>
        </p:txBody>
      </p:sp>
      <p:sp>
        <p:nvSpPr>
          <p:cNvPr id="13" name="TextBox 13"/>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C29A00"/>
                </a:solidFill>
                <a:latin typeface="Source Sans Pro Bold Italics"/>
                <a:ea typeface="Source Sans Pro Bold Italics"/>
                <a:cs typeface="Source Sans Pro Bold Italics"/>
                <a:sym typeface="Source Sans Pro Bold Italics"/>
              </a:rPr>
              <a:t>MIL Knowledge and Skills​</a:t>
            </a:r>
          </a:p>
        </p:txBody>
      </p:sp>
      <p:sp>
        <p:nvSpPr>
          <p:cNvPr id="14" name="TextBox 14"/>
          <p:cNvSpPr txBox="1"/>
          <p:nvPr/>
        </p:nvSpPr>
        <p:spPr>
          <a:xfrm>
            <a:off x="1323768" y="2390986"/>
            <a:ext cx="9756124" cy="1739689"/>
          </a:xfrm>
          <a:prstGeom prst="rect">
            <a:avLst/>
          </a:prstGeom>
        </p:spPr>
        <p:txBody>
          <a:bodyPr lIns="0" tIns="0" rIns="0" bIns="0" rtlCol="0" anchor="t">
            <a:spAutoFit/>
          </a:bodyPr>
          <a:lstStyle/>
          <a:p>
            <a:pPr algn="just">
              <a:lnSpc>
                <a:spcPts val="5086"/>
              </a:lnSpc>
            </a:pPr>
            <a:r>
              <a:rPr lang="en-US" sz="3633" b="1">
                <a:solidFill>
                  <a:srgbClr val="07428A"/>
                </a:solidFill>
                <a:latin typeface="Source Sans Pro Bold"/>
                <a:ea typeface="Source Sans Pro Bold"/>
                <a:cs typeface="Source Sans Pro Bold"/>
                <a:sym typeface="Source Sans Pro Bold"/>
              </a:rPr>
              <a:t>Editing​</a:t>
            </a:r>
          </a:p>
          <a:p>
            <a:pPr algn="just">
              <a:lnSpc>
                <a:spcPts val="5086"/>
              </a:lnSpc>
            </a:pPr>
            <a:endParaRPr lang="en-US" sz="3633" b="1">
              <a:solidFill>
                <a:srgbClr val="07428A"/>
              </a:solidFill>
              <a:latin typeface="Source Sans Pro Bold"/>
              <a:ea typeface="Source Sans Pro Bold"/>
              <a:cs typeface="Source Sans Pro Bold"/>
              <a:sym typeface="Source Sans Pro Bold"/>
            </a:endParaRPr>
          </a:p>
          <a:p>
            <a:pPr algn="just">
              <a:lnSpc>
                <a:spcPts val="3686"/>
              </a:lnSpc>
            </a:pPr>
            <a:r>
              <a:rPr lang="en-US" sz="2633">
                <a:solidFill>
                  <a:srgbClr val="394A54"/>
                </a:solidFill>
                <a:latin typeface="Source Sans Pro"/>
                <a:ea typeface="Source Sans Pro"/>
                <a:cs typeface="Source Sans Pro"/>
                <a:sym typeface="Source Sans Pro"/>
              </a:rPr>
              <a:t>​There are many different ways of telling the same story…​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ED00">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ED00">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Freeform 11"/>
          <p:cNvSpPr/>
          <p:nvPr/>
        </p:nvSpPr>
        <p:spPr>
          <a:xfrm>
            <a:off x="11849429" y="1718587"/>
            <a:ext cx="4987626" cy="7006839"/>
          </a:xfrm>
          <a:custGeom>
            <a:avLst/>
            <a:gdLst/>
            <a:ahLst/>
            <a:cxnLst/>
            <a:rect l="l" t="t" r="r" b="b"/>
            <a:pathLst>
              <a:path w="4987626" h="7006839">
                <a:moveTo>
                  <a:pt x="0" y="0"/>
                </a:moveTo>
                <a:lnTo>
                  <a:pt x="4987626" y="0"/>
                </a:lnTo>
                <a:lnTo>
                  <a:pt x="4987626" y="7006839"/>
                </a:lnTo>
                <a:lnTo>
                  <a:pt x="0" y="7006839"/>
                </a:lnTo>
                <a:lnTo>
                  <a:pt x="0" y="0"/>
                </a:lnTo>
                <a:close/>
              </a:path>
            </a:pathLst>
          </a:custGeom>
          <a:blipFill>
            <a:blip r:embed="rId2"/>
            <a:stretch>
              <a:fillRect l="-66774" r="-43688"/>
            </a:stretch>
          </a:blipFill>
        </p:spPr>
        <p:txBody>
          <a:bodyPr/>
          <a:lstStyle/>
          <a:p>
            <a:endParaRPr lang="en-GB"/>
          </a:p>
        </p:txBody>
      </p:sp>
      <p:sp>
        <p:nvSpPr>
          <p:cNvPr id="12" name="TextBox 12"/>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C29A00"/>
                </a:solidFill>
                <a:latin typeface="Source Sans Pro Bold Italics"/>
                <a:ea typeface="Source Sans Pro Bold Italics"/>
                <a:cs typeface="Source Sans Pro Bold Italics"/>
                <a:sym typeface="Source Sans Pro Bold Italics"/>
              </a:rPr>
              <a:t>MIL Knowledge and Skills​</a:t>
            </a:r>
          </a:p>
        </p:txBody>
      </p:sp>
      <p:sp>
        <p:nvSpPr>
          <p:cNvPr id="13" name="TextBox 13"/>
          <p:cNvSpPr txBox="1"/>
          <p:nvPr/>
        </p:nvSpPr>
        <p:spPr>
          <a:xfrm>
            <a:off x="1323768" y="2390986"/>
            <a:ext cx="9756124" cy="3606589"/>
          </a:xfrm>
          <a:prstGeom prst="rect">
            <a:avLst/>
          </a:prstGeom>
        </p:spPr>
        <p:txBody>
          <a:bodyPr lIns="0" tIns="0" rIns="0" bIns="0" rtlCol="0" anchor="t">
            <a:spAutoFit/>
          </a:bodyPr>
          <a:lstStyle/>
          <a:p>
            <a:pPr algn="just">
              <a:lnSpc>
                <a:spcPts val="5086"/>
              </a:lnSpc>
            </a:pPr>
            <a:r>
              <a:rPr lang="en-US" sz="3633" b="1">
                <a:solidFill>
                  <a:srgbClr val="07428A"/>
                </a:solidFill>
                <a:latin typeface="Source Sans Pro Bold"/>
                <a:ea typeface="Source Sans Pro Bold"/>
                <a:cs typeface="Source Sans Pro Bold"/>
                <a:sym typeface="Source Sans Pro Bold"/>
              </a:rPr>
              <a:t>Media Production​</a:t>
            </a:r>
          </a:p>
          <a:p>
            <a:pPr algn="just">
              <a:lnSpc>
                <a:spcPts val="5086"/>
              </a:lnSpc>
            </a:pPr>
            <a:endParaRPr lang="en-US" sz="3633" b="1">
              <a:solidFill>
                <a:srgbClr val="07428A"/>
              </a:solidFill>
              <a:latin typeface="Source Sans Pro Bold"/>
              <a:ea typeface="Source Sans Pro Bold"/>
              <a:cs typeface="Source Sans Pro Bold"/>
              <a:sym typeface="Source Sans Pro Bold"/>
            </a:endParaRPr>
          </a:p>
          <a:p>
            <a:pPr algn="just">
              <a:lnSpc>
                <a:spcPts val="3686"/>
              </a:lnSpc>
            </a:pPr>
            <a:r>
              <a:rPr lang="en-US" sz="2633" b="1" i="1">
                <a:solidFill>
                  <a:srgbClr val="394A54"/>
                </a:solidFill>
                <a:latin typeface="Source Sans Pro Bold Italics"/>
                <a:ea typeface="Source Sans Pro Bold Italics"/>
                <a:cs typeface="Source Sans Pro Bold Italics"/>
                <a:sym typeface="Source Sans Pro Bold Italics"/>
              </a:rPr>
              <a:t>Practical activities involving the use of media offer a very </a:t>
            </a:r>
            <a:r>
              <a:rPr lang="en-US" sz="2633" b="1" i="1">
                <a:solidFill>
                  <a:srgbClr val="07428A"/>
                </a:solidFill>
                <a:latin typeface="Source Sans Pro Bold Italics"/>
                <a:ea typeface="Source Sans Pro Bold Italics"/>
                <a:cs typeface="Source Sans Pro Bold Italics"/>
                <a:sym typeface="Source Sans Pro Bold Italics"/>
              </a:rPr>
              <a:t>engaging</a:t>
            </a:r>
            <a:r>
              <a:rPr lang="en-US" sz="2633" b="1" i="1">
                <a:solidFill>
                  <a:srgbClr val="394A54"/>
                </a:solidFill>
                <a:latin typeface="Source Sans Pro Bold Italics"/>
                <a:ea typeface="Source Sans Pro Bold Italics"/>
                <a:cs typeface="Source Sans Pro Bold Italics"/>
                <a:sym typeface="Source Sans Pro Bold Italics"/>
              </a:rPr>
              <a:t>, </a:t>
            </a:r>
            <a:r>
              <a:rPr lang="en-US" sz="2633" b="1" i="1">
                <a:solidFill>
                  <a:srgbClr val="07428A"/>
                </a:solidFill>
                <a:latin typeface="Source Sans Pro Bold Italics"/>
                <a:ea typeface="Source Sans Pro Bold Italics"/>
                <a:cs typeface="Source Sans Pro Bold Italics"/>
                <a:sym typeface="Source Sans Pro Bold Italics"/>
              </a:rPr>
              <a:t>creative </a:t>
            </a:r>
            <a:r>
              <a:rPr lang="en-US" sz="2633" b="1" i="1">
                <a:solidFill>
                  <a:srgbClr val="394A54"/>
                </a:solidFill>
                <a:latin typeface="Source Sans Pro Bold Italics"/>
                <a:ea typeface="Source Sans Pro Bold Italics"/>
                <a:cs typeface="Source Sans Pro Bold Italics"/>
                <a:sym typeface="Source Sans Pro Bold Italics"/>
              </a:rPr>
              <a:t>and </a:t>
            </a:r>
            <a:r>
              <a:rPr lang="en-US" sz="2633" b="1" i="1">
                <a:solidFill>
                  <a:srgbClr val="07428A"/>
                </a:solidFill>
                <a:latin typeface="Source Sans Pro Bold Italics"/>
                <a:ea typeface="Source Sans Pro Bold Italics"/>
                <a:cs typeface="Source Sans Pro Bold Italics"/>
                <a:sym typeface="Source Sans Pro Bold Italics"/>
              </a:rPr>
              <a:t>effective </a:t>
            </a:r>
            <a:r>
              <a:rPr lang="en-US" sz="2633" b="1" i="1">
                <a:solidFill>
                  <a:srgbClr val="394A54"/>
                </a:solidFill>
                <a:latin typeface="Source Sans Pro Bold Italics"/>
                <a:ea typeface="Source Sans Pro Bold Italics"/>
                <a:cs typeface="Source Sans Pro Bold Italics"/>
                <a:sym typeface="Source Sans Pro Bold Italics"/>
              </a:rPr>
              <a:t>way of learning about the media</a:t>
            </a:r>
          </a:p>
          <a:p>
            <a:pPr algn="just">
              <a:lnSpc>
                <a:spcPts val="3686"/>
              </a:lnSpc>
            </a:pPr>
            <a:endParaRPr lang="en-US" sz="2633" b="1" i="1">
              <a:solidFill>
                <a:srgbClr val="394A54"/>
              </a:solidFill>
              <a:latin typeface="Source Sans Pro Bold Italics"/>
              <a:ea typeface="Source Sans Pro Bold Italics"/>
              <a:cs typeface="Source Sans Pro Bold Italics"/>
              <a:sym typeface="Source Sans Pro Bold Italics"/>
            </a:endParaRPr>
          </a:p>
          <a:p>
            <a:pPr algn="just">
              <a:lnSpc>
                <a:spcPts val="3686"/>
              </a:lnSpc>
            </a:pPr>
            <a:r>
              <a:rPr lang="en-US" sz="2633">
                <a:solidFill>
                  <a:srgbClr val="394A54"/>
                </a:solidFill>
                <a:latin typeface="Source Sans Pro"/>
                <a:ea typeface="Source Sans Pro"/>
                <a:cs typeface="Source Sans Pro"/>
                <a:sym typeface="Source Sans Pro"/>
              </a:rPr>
              <a:t>(Buckingham, 2003; Burn and Durran, 2007; Potter and McDougall,2017).​</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ED00">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ED00">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Freeform 11"/>
          <p:cNvSpPr/>
          <p:nvPr/>
        </p:nvSpPr>
        <p:spPr>
          <a:xfrm>
            <a:off x="11849429" y="1718587"/>
            <a:ext cx="4987626" cy="7006839"/>
          </a:xfrm>
          <a:custGeom>
            <a:avLst/>
            <a:gdLst/>
            <a:ahLst/>
            <a:cxnLst/>
            <a:rect l="l" t="t" r="r" b="b"/>
            <a:pathLst>
              <a:path w="4987626" h="7006839">
                <a:moveTo>
                  <a:pt x="0" y="0"/>
                </a:moveTo>
                <a:lnTo>
                  <a:pt x="4987626" y="0"/>
                </a:lnTo>
                <a:lnTo>
                  <a:pt x="4987626" y="7006839"/>
                </a:lnTo>
                <a:lnTo>
                  <a:pt x="0" y="7006839"/>
                </a:lnTo>
                <a:lnTo>
                  <a:pt x="0" y="0"/>
                </a:lnTo>
                <a:close/>
              </a:path>
            </a:pathLst>
          </a:custGeom>
          <a:blipFill>
            <a:blip r:embed="rId2"/>
            <a:stretch>
              <a:fillRect l="-66774" r="-43688"/>
            </a:stretch>
          </a:blipFill>
        </p:spPr>
        <p:txBody>
          <a:bodyPr/>
          <a:lstStyle/>
          <a:p>
            <a:endParaRPr lang="en-GB"/>
          </a:p>
        </p:txBody>
      </p:sp>
      <p:sp>
        <p:nvSpPr>
          <p:cNvPr id="12" name="TextBox 12"/>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C29A00"/>
                </a:solidFill>
                <a:latin typeface="Source Sans Pro Bold Italics"/>
                <a:ea typeface="Source Sans Pro Bold Italics"/>
                <a:cs typeface="Source Sans Pro Bold Italics"/>
                <a:sym typeface="Source Sans Pro Bold Italics"/>
              </a:rPr>
              <a:t>MIL Knowledge and Skills​</a:t>
            </a:r>
          </a:p>
        </p:txBody>
      </p:sp>
      <p:sp>
        <p:nvSpPr>
          <p:cNvPr id="13" name="TextBox 13"/>
          <p:cNvSpPr txBox="1"/>
          <p:nvPr/>
        </p:nvSpPr>
        <p:spPr>
          <a:xfrm>
            <a:off x="1323768" y="2390986"/>
            <a:ext cx="9756124" cy="5006764"/>
          </a:xfrm>
          <a:prstGeom prst="rect">
            <a:avLst/>
          </a:prstGeom>
        </p:spPr>
        <p:txBody>
          <a:bodyPr lIns="0" tIns="0" rIns="0" bIns="0" rtlCol="0" anchor="t">
            <a:spAutoFit/>
          </a:bodyPr>
          <a:lstStyle/>
          <a:p>
            <a:pPr algn="just">
              <a:lnSpc>
                <a:spcPts val="5086"/>
              </a:lnSpc>
            </a:pPr>
            <a:r>
              <a:rPr lang="en-US" sz="3633" b="1">
                <a:solidFill>
                  <a:srgbClr val="07428A"/>
                </a:solidFill>
                <a:latin typeface="Source Sans Pro Bold"/>
                <a:ea typeface="Source Sans Pro Bold"/>
                <a:cs typeface="Source Sans Pro Bold"/>
                <a:sym typeface="Source Sans Pro Bold"/>
              </a:rPr>
              <a:t>Critical Analysis Through Practice​</a:t>
            </a:r>
          </a:p>
          <a:p>
            <a:pPr algn="just">
              <a:lnSpc>
                <a:spcPts val="5086"/>
              </a:lnSpc>
            </a:pPr>
            <a:endParaRPr lang="en-US" sz="3633" b="1">
              <a:solidFill>
                <a:srgbClr val="07428A"/>
              </a:solidFill>
              <a:latin typeface="Source Sans Pro Bold"/>
              <a:ea typeface="Source Sans Pro Bold"/>
              <a:cs typeface="Source Sans Pro Bold"/>
              <a:sym typeface="Source Sans Pro Bold"/>
            </a:endParaRPr>
          </a:p>
          <a:p>
            <a:pPr algn="just">
              <a:lnSpc>
                <a:spcPts val="3686"/>
              </a:lnSpc>
            </a:pPr>
            <a:r>
              <a:rPr lang="en-US" sz="2633">
                <a:solidFill>
                  <a:srgbClr val="394A54"/>
                </a:solidFill>
                <a:latin typeface="Source Sans Pro"/>
                <a:ea typeface="Source Sans Pro"/>
                <a:cs typeface="Source Sans Pro"/>
                <a:sym typeface="Source Sans Pro"/>
              </a:rPr>
              <a:t>Production experiences enhance people’s ability to analyse different media texts more critically​</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a:solidFill>
                  <a:srgbClr val="394A54"/>
                </a:solidFill>
                <a:latin typeface="Source Sans Pro"/>
                <a:ea typeface="Source Sans Pro"/>
                <a:cs typeface="Source Sans Pro"/>
                <a:sym typeface="Source Sans Pro"/>
              </a:rPr>
              <a:t>Creating media helps people recognise editing techniques and conventions used in professional media ​</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a:solidFill>
                  <a:srgbClr val="394A54"/>
                </a:solidFill>
                <a:latin typeface="Source Sans Pro"/>
                <a:ea typeface="Source Sans Pro"/>
                <a:cs typeface="Source Sans Pro"/>
                <a:sym typeface="Source Sans Pro"/>
              </a:rPr>
              <a:t>Learners develop a more sophisticated understanding of how media can influence audiences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ED00">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ED00">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Freeform 11"/>
          <p:cNvSpPr/>
          <p:nvPr/>
        </p:nvSpPr>
        <p:spPr>
          <a:xfrm>
            <a:off x="11849429" y="1718587"/>
            <a:ext cx="4987626" cy="7006839"/>
          </a:xfrm>
          <a:custGeom>
            <a:avLst/>
            <a:gdLst/>
            <a:ahLst/>
            <a:cxnLst/>
            <a:rect l="l" t="t" r="r" b="b"/>
            <a:pathLst>
              <a:path w="4987626" h="7006839">
                <a:moveTo>
                  <a:pt x="0" y="0"/>
                </a:moveTo>
                <a:lnTo>
                  <a:pt x="4987626" y="0"/>
                </a:lnTo>
                <a:lnTo>
                  <a:pt x="4987626" y="7006839"/>
                </a:lnTo>
                <a:lnTo>
                  <a:pt x="0" y="7006839"/>
                </a:lnTo>
                <a:lnTo>
                  <a:pt x="0" y="0"/>
                </a:lnTo>
                <a:close/>
              </a:path>
            </a:pathLst>
          </a:custGeom>
          <a:blipFill>
            <a:blip r:embed="rId2"/>
            <a:stretch>
              <a:fillRect l="-66774" r="-43688"/>
            </a:stretch>
          </a:blipFill>
        </p:spPr>
        <p:txBody>
          <a:bodyPr/>
          <a:lstStyle/>
          <a:p>
            <a:endParaRPr lang="en-GB"/>
          </a:p>
        </p:txBody>
      </p:sp>
      <p:sp>
        <p:nvSpPr>
          <p:cNvPr id="12" name="TextBox 12"/>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C29A00"/>
                </a:solidFill>
                <a:latin typeface="Source Sans Pro Bold Italics"/>
                <a:ea typeface="Source Sans Pro Bold Italics"/>
                <a:cs typeface="Source Sans Pro Bold Italics"/>
                <a:sym typeface="Source Sans Pro Bold Italics"/>
              </a:rPr>
              <a:t>MIL Knowledge and Skills​</a:t>
            </a:r>
          </a:p>
        </p:txBody>
      </p:sp>
      <p:sp>
        <p:nvSpPr>
          <p:cNvPr id="13" name="TextBox 13"/>
          <p:cNvSpPr txBox="1"/>
          <p:nvPr/>
        </p:nvSpPr>
        <p:spPr>
          <a:xfrm>
            <a:off x="1323768" y="2390986"/>
            <a:ext cx="9756124" cy="5746539"/>
          </a:xfrm>
          <a:prstGeom prst="rect">
            <a:avLst/>
          </a:prstGeom>
        </p:spPr>
        <p:txBody>
          <a:bodyPr lIns="0" tIns="0" rIns="0" bIns="0" rtlCol="0" anchor="t">
            <a:spAutoFit/>
          </a:bodyPr>
          <a:lstStyle/>
          <a:p>
            <a:pPr algn="just">
              <a:lnSpc>
                <a:spcPts val="5086"/>
              </a:lnSpc>
            </a:pPr>
            <a:r>
              <a:rPr lang="en-US" sz="3633" b="1">
                <a:solidFill>
                  <a:srgbClr val="07428A"/>
                </a:solidFill>
                <a:latin typeface="Source Sans Pro Bold"/>
                <a:ea typeface="Source Sans Pro Bold"/>
                <a:cs typeface="Source Sans Pro Bold"/>
                <a:sym typeface="Source Sans Pro Bold"/>
              </a:rPr>
              <a:t>Content / Source evaluation​</a:t>
            </a:r>
          </a:p>
          <a:p>
            <a:pPr algn="just">
              <a:lnSpc>
                <a:spcPts val="5086"/>
              </a:lnSpc>
            </a:pPr>
            <a:endParaRPr lang="en-US" sz="3633" b="1">
              <a:solidFill>
                <a:srgbClr val="07428A"/>
              </a:solidFill>
              <a:latin typeface="Source Sans Pro Bold"/>
              <a:ea typeface="Source Sans Pro Bold"/>
              <a:cs typeface="Source Sans Pro Bold"/>
              <a:sym typeface="Source Sans Pro Bold"/>
            </a:endParaRPr>
          </a:p>
          <a:p>
            <a:pPr algn="just">
              <a:lnSpc>
                <a:spcPts val="3686"/>
              </a:lnSpc>
            </a:pPr>
            <a:r>
              <a:rPr lang="en-US" sz="2633" b="1">
                <a:solidFill>
                  <a:srgbClr val="394A54"/>
                </a:solidFill>
                <a:latin typeface="Source Sans Pro Bold"/>
                <a:ea typeface="Source Sans Pro Bold"/>
                <a:cs typeface="Source Sans Pro Bold"/>
                <a:sym typeface="Source Sans Pro Bold"/>
              </a:rPr>
              <a:t>Lateral Reading</a:t>
            </a:r>
            <a:r>
              <a:rPr lang="en-US" sz="2633">
                <a:solidFill>
                  <a:srgbClr val="394A54"/>
                </a:solidFill>
                <a:latin typeface="Source Sans Pro"/>
                <a:ea typeface="Source Sans Pro"/>
                <a:cs typeface="Source Sans Pro"/>
                <a:sym typeface="Source Sans Pro"/>
              </a:rPr>
              <a:t> is a strategy used by fact-checkers to verify information by reading across multiple sources instead of relying ona single one.​</a:t>
            </a:r>
          </a:p>
          <a:p>
            <a:pPr algn="just">
              <a:lnSpc>
                <a:spcPts val="3686"/>
              </a:lnSpc>
            </a:pPr>
            <a:r>
              <a:rPr lang="en-US" sz="2633">
                <a:solidFill>
                  <a:srgbClr val="394A54"/>
                </a:solidFill>
                <a:latin typeface="Source Sans Pro"/>
                <a:ea typeface="Source Sans Pro"/>
                <a:cs typeface="Source Sans Pro"/>
                <a:sym typeface="Source Sans Pro"/>
              </a:rPr>
              <a:t>​</a:t>
            </a:r>
          </a:p>
          <a:p>
            <a:pPr marL="460589" lvl="1" indent="-230295" algn="just">
              <a:lnSpc>
                <a:spcPts val="2986"/>
              </a:lnSpc>
              <a:buFont typeface="Arial"/>
              <a:buChar char="•"/>
            </a:pPr>
            <a:r>
              <a:rPr lang="en-US" sz="2133">
                <a:solidFill>
                  <a:srgbClr val="394A54"/>
                </a:solidFill>
                <a:latin typeface="Source Sans Pro"/>
                <a:ea typeface="Source Sans Pro"/>
                <a:cs typeface="Source Sans Pro"/>
                <a:sym typeface="Source Sans Pro"/>
              </a:rPr>
              <a:t>Who owns or sponsors the platform where the original content was published? ​</a:t>
            </a:r>
          </a:p>
          <a:p>
            <a:pPr marL="460589" lvl="1" indent="-230295" algn="just">
              <a:lnSpc>
                <a:spcPts val="2986"/>
              </a:lnSpc>
              <a:buFont typeface="Arial"/>
              <a:buChar char="•"/>
            </a:pPr>
            <a:r>
              <a:rPr lang="en-US" sz="2133">
                <a:solidFill>
                  <a:srgbClr val="394A54"/>
                </a:solidFill>
                <a:latin typeface="Source Sans Pro"/>
                <a:ea typeface="Source Sans Pro"/>
                <a:cs typeface="Source Sans Pro"/>
                <a:sym typeface="Source Sans Pro"/>
              </a:rPr>
              <a:t>What do other authoritative sources have to say about the source, the author or the content published? ​</a:t>
            </a:r>
          </a:p>
          <a:p>
            <a:pPr marL="460589" lvl="1" indent="-230295" algn="just">
              <a:lnSpc>
                <a:spcPts val="2986"/>
              </a:lnSpc>
              <a:buFont typeface="Arial"/>
              <a:buChar char="•"/>
            </a:pPr>
            <a:r>
              <a:rPr lang="en-US" sz="2133">
                <a:solidFill>
                  <a:srgbClr val="394A54"/>
                </a:solidFill>
                <a:latin typeface="Source Sans Pro"/>
                <a:ea typeface="Source Sans Pro"/>
                <a:cs typeface="Source Sans Pro"/>
                <a:sym typeface="Source Sans Pro"/>
              </a:rPr>
              <a:t>Is the content supported by credible experts or institutions in the field? ​</a:t>
            </a:r>
          </a:p>
          <a:p>
            <a:pPr marL="460589" lvl="1" indent="-230295" algn="just">
              <a:lnSpc>
                <a:spcPts val="2986"/>
              </a:lnSpc>
              <a:buFont typeface="Arial"/>
              <a:buChar char="•"/>
            </a:pPr>
            <a:r>
              <a:rPr lang="en-US" sz="2133">
                <a:solidFill>
                  <a:srgbClr val="394A54"/>
                </a:solidFill>
                <a:latin typeface="Source Sans Pro"/>
                <a:ea typeface="Source Sans Pro"/>
                <a:cs typeface="Source Sans Pro"/>
                <a:sym typeface="Source Sans Pro"/>
              </a:rPr>
              <a:t>Are reliable news sources reporting on the same topic? ​</a:t>
            </a:r>
          </a:p>
          <a:p>
            <a:pPr marL="460589" lvl="1" indent="-230295" algn="just">
              <a:lnSpc>
                <a:spcPts val="2986"/>
              </a:lnSpc>
              <a:buFont typeface="Arial"/>
              <a:buChar char="•"/>
            </a:pPr>
            <a:r>
              <a:rPr lang="en-US" sz="2133">
                <a:solidFill>
                  <a:srgbClr val="394A54"/>
                </a:solidFill>
                <a:latin typeface="Source Sans Pro"/>
                <a:ea typeface="Source Sans Pro"/>
                <a:cs typeface="Source Sans Pro"/>
                <a:sym typeface="Source Sans Pro"/>
              </a:rPr>
              <a:t>Has the information been fact-checked by reliable platforms? ​</a:t>
            </a:r>
          </a:p>
          <a:p>
            <a:pPr marL="460589" lvl="1" indent="-230295" algn="just">
              <a:lnSpc>
                <a:spcPts val="2986"/>
              </a:lnSpc>
              <a:buFont typeface="Arial"/>
              <a:buChar char="•"/>
            </a:pPr>
            <a:r>
              <a:rPr lang="en-US" sz="2133">
                <a:solidFill>
                  <a:srgbClr val="394A54"/>
                </a:solidFill>
                <a:latin typeface="Source Sans Pro"/>
                <a:ea typeface="Source Sans Pro"/>
                <a:cs typeface="Source Sans Pro"/>
                <a:sym typeface="Source Sans Pro"/>
              </a:rPr>
              <a:t>Does what you find in other sources support the original content?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ED00">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ED00">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Freeform 11"/>
          <p:cNvSpPr/>
          <p:nvPr/>
        </p:nvSpPr>
        <p:spPr>
          <a:xfrm>
            <a:off x="11849429" y="1718587"/>
            <a:ext cx="4987626" cy="7006839"/>
          </a:xfrm>
          <a:custGeom>
            <a:avLst/>
            <a:gdLst/>
            <a:ahLst/>
            <a:cxnLst/>
            <a:rect l="l" t="t" r="r" b="b"/>
            <a:pathLst>
              <a:path w="4987626" h="7006839">
                <a:moveTo>
                  <a:pt x="0" y="0"/>
                </a:moveTo>
                <a:lnTo>
                  <a:pt x="4987626" y="0"/>
                </a:lnTo>
                <a:lnTo>
                  <a:pt x="4987626" y="7006839"/>
                </a:lnTo>
                <a:lnTo>
                  <a:pt x="0" y="7006839"/>
                </a:lnTo>
                <a:lnTo>
                  <a:pt x="0" y="0"/>
                </a:lnTo>
                <a:close/>
              </a:path>
            </a:pathLst>
          </a:custGeom>
          <a:blipFill>
            <a:blip r:embed="rId2"/>
            <a:stretch>
              <a:fillRect l="-66774" r="-43688"/>
            </a:stretch>
          </a:blipFill>
        </p:spPr>
        <p:txBody>
          <a:bodyPr/>
          <a:lstStyle/>
          <a:p>
            <a:endParaRPr lang="en-GB"/>
          </a:p>
        </p:txBody>
      </p:sp>
      <p:sp>
        <p:nvSpPr>
          <p:cNvPr id="12" name="TextBox 12"/>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C29A00"/>
                </a:solidFill>
                <a:latin typeface="Source Sans Pro Bold Italics"/>
                <a:ea typeface="Source Sans Pro Bold Italics"/>
                <a:cs typeface="Source Sans Pro Bold Italics"/>
                <a:sym typeface="Source Sans Pro Bold Italics"/>
              </a:rPr>
              <a:t>MIL Knowledge and Skills​</a:t>
            </a:r>
          </a:p>
        </p:txBody>
      </p:sp>
      <p:sp>
        <p:nvSpPr>
          <p:cNvPr id="13" name="TextBox 13"/>
          <p:cNvSpPr txBox="1"/>
          <p:nvPr/>
        </p:nvSpPr>
        <p:spPr>
          <a:xfrm>
            <a:off x="1323768" y="2390986"/>
            <a:ext cx="9756124" cy="4540039"/>
          </a:xfrm>
          <a:prstGeom prst="rect">
            <a:avLst/>
          </a:prstGeom>
        </p:spPr>
        <p:txBody>
          <a:bodyPr lIns="0" tIns="0" rIns="0" bIns="0" rtlCol="0" anchor="t">
            <a:spAutoFit/>
          </a:bodyPr>
          <a:lstStyle/>
          <a:p>
            <a:pPr algn="just">
              <a:lnSpc>
                <a:spcPts val="5086"/>
              </a:lnSpc>
            </a:pPr>
            <a:r>
              <a:rPr lang="en-US" sz="3633" b="1">
                <a:solidFill>
                  <a:srgbClr val="07428A"/>
                </a:solidFill>
                <a:latin typeface="Source Sans Pro Bold"/>
                <a:ea typeface="Source Sans Pro Bold"/>
                <a:cs typeface="Source Sans Pro Bold"/>
                <a:sym typeface="Source Sans Pro Bold"/>
              </a:rPr>
              <a:t>The work of content creators​</a:t>
            </a:r>
          </a:p>
          <a:p>
            <a:pPr algn="just">
              <a:lnSpc>
                <a:spcPts val="5086"/>
              </a:lnSpc>
            </a:pPr>
            <a:endParaRPr lang="en-US" sz="3633" b="1">
              <a:solidFill>
                <a:srgbClr val="07428A"/>
              </a:solidFill>
              <a:latin typeface="Source Sans Pro Bold"/>
              <a:ea typeface="Source Sans Pro Bold"/>
              <a:cs typeface="Source Sans Pro Bold"/>
              <a:sym typeface="Source Sans Pro Bold"/>
            </a:endParaRPr>
          </a:p>
          <a:p>
            <a:pPr algn="just">
              <a:lnSpc>
                <a:spcPts val="3686"/>
              </a:lnSpc>
            </a:pPr>
            <a:r>
              <a:rPr lang="en-US" sz="2633">
                <a:solidFill>
                  <a:srgbClr val="394A54"/>
                </a:solidFill>
                <a:latin typeface="Source Sans Pro"/>
                <a:ea typeface="Source Sans Pro"/>
                <a:cs typeface="Source Sans Pro"/>
                <a:sym typeface="Source Sans Pro"/>
              </a:rPr>
              <a:t>How can you know if a news source is reliable? ​</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a:solidFill>
                  <a:srgbClr val="394A54"/>
                </a:solidFill>
                <a:latin typeface="Source Sans Pro"/>
                <a:ea typeface="Source Sans Pro"/>
                <a:cs typeface="Source Sans Pro"/>
                <a:sym typeface="Source Sans Pro"/>
              </a:rPr>
              <a:t>Using lateral reading to learn more about the news source. Use a search engine to check what other sources say about the publication. For example, checking if the source has a record of publishing false or misleading content; if it is owned or funded by unreliable people, groups or governments; or if it is a satirical publication.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ED00">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ED00">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Freeform 11"/>
          <p:cNvSpPr/>
          <p:nvPr/>
        </p:nvSpPr>
        <p:spPr>
          <a:xfrm>
            <a:off x="11849429" y="1718587"/>
            <a:ext cx="4987626" cy="7006839"/>
          </a:xfrm>
          <a:custGeom>
            <a:avLst/>
            <a:gdLst/>
            <a:ahLst/>
            <a:cxnLst/>
            <a:rect l="l" t="t" r="r" b="b"/>
            <a:pathLst>
              <a:path w="4987626" h="7006839">
                <a:moveTo>
                  <a:pt x="0" y="0"/>
                </a:moveTo>
                <a:lnTo>
                  <a:pt x="4987626" y="0"/>
                </a:lnTo>
                <a:lnTo>
                  <a:pt x="4987626" y="7006839"/>
                </a:lnTo>
                <a:lnTo>
                  <a:pt x="0" y="7006839"/>
                </a:lnTo>
                <a:lnTo>
                  <a:pt x="0" y="0"/>
                </a:lnTo>
                <a:close/>
              </a:path>
            </a:pathLst>
          </a:custGeom>
          <a:blipFill>
            <a:blip r:embed="rId2"/>
            <a:stretch>
              <a:fillRect l="-66774" r="-43688"/>
            </a:stretch>
          </a:blipFill>
        </p:spPr>
        <p:txBody>
          <a:bodyPr/>
          <a:lstStyle/>
          <a:p>
            <a:endParaRPr lang="en-GB"/>
          </a:p>
        </p:txBody>
      </p:sp>
      <p:sp>
        <p:nvSpPr>
          <p:cNvPr id="12" name="TextBox 12"/>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C29A00"/>
                </a:solidFill>
                <a:latin typeface="Source Sans Pro Bold Italics"/>
                <a:ea typeface="Source Sans Pro Bold Italics"/>
                <a:cs typeface="Source Sans Pro Bold Italics"/>
                <a:sym typeface="Source Sans Pro Bold Italics"/>
              </a:rPr>
              <a:t>MIL Knowledge and Skills​</a:t>
            </a:r>
          </a:p>
        </p:txBody>
      </p:sp>
      <p:sp>
        <p:nvSpPr>
          <p:cNvPr id="13" name="TextBox 13"/>
          <p:cNvSpPr txBox="1"/>
          <p:nvPr/>
        </p:nvSpPr>
        <p:spPr>
          <a:xfrm>
            <a:off x="1323768" y="2390986"/>
            <a:ext cx="9756124" cy="4540039"/>
          </a:xfrm>
          <a:prstGeom prst="rect">
            <a:avLst/>
          </a:prstGeom>
        </p:spPr>
        <p:txBody>
          <a:bodyPr lIns="0" tIns="0" rIns="0" bIns="0" rtlCol="0" anchor="t">
            <a:spAutoFit/>
          </a:bodyPr>
          <a:lstStyle/>
          <a:p>
            <a:pPr algn="just">
              <a:lnSpc>
                <a:spcPts val="5086"/>
              </a:lnSpc>
            </a:pPr>
            <a:r>
              <a:rPr lang="en-US" sz="3633" b="1">
                <a:solidFill>
                  <a:srgbClr val="07428A"/>
                </a:solidFill>
                <a:latin typeface="Source Sans Pro Bold"/>
                <a:ea typeface="Source Sans Pro Bold"/>
                <a:cs typeface="Source Sans Pro Bold"/>
                <a:sym typeface="Source Sans Pro Bold"/>
              </a:rPr>
              <a:t>The work of content creators​</a:t>
            </a:r>
          </a:p>
          <a:p>
            <a:pPr algn="just">
              <a:lnSpc>
                <a:spcPts val="5086"/>
              </a:lnSpc>
            </a:pPr>
            <a:endParaRPr lang="en-US" sz="3633" b="1">
              <a:solidFill>
                <a:srgbClr val="07428A"/>
              </a:solidFill>
              <a:latin typeface="Source Sans Pro Bold"/>
              <a:ea typeface="Source Sans Pro Bold"/>
              <a:cs typeface="Source Sans Pro Bold"/>
              <a:sym typeface="Source Sans Pro Bold"/>
            </a:endParaRPr>
          </a:p>
          <a:p>
            <a:pPr algn="just">
              <a:lnSpc>
                <a:spcPts val="3686"/>
              </a:lnSpc>
            </a:pPr>
            <a:r>
              <a:rPr lang="en-US" sz="2633">
                <a:solidFill>
                  <a:srgbClr val="394A54"/>
                </a:solidFill>
                <a:latin typeface="Source Sans Pro"/>
                <a:ea typeface="Source Sans Pro"/>
                <a:cs typeface="Source Sans Pro"/>
                <a:sym typeface="Source Sans Pro"/>
              </a:rPr>
              <a:t>How can you know if a news source is reliable? ​</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a:solidFill>
                  <a:srgbClr val="394A54"/>
                </a:solidFill>
                <a:latin typeface="Source Sans Pro"/>
                <a:ea typeface="Source Sans Pro"/>
                <a:cs typeface="Source Sans Pro"/>
                <a:sym typeface="Source Sans Pro"/>
              </a:rPr>
              <a:t>Assessing the news coverage and different sections of the publication, going through different articles and news stories to check their quality and standards. Reputable sources will not only provide commentary and opinion about current affairs, for example. They will invest in professional journalists who will provide original reporting.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ED00">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ED00">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Freeform 11"/>
          <p:cNvSpPr/>
          <p:nvPr/>
        </p:nvSpPr>
        <p:spPr>
          <a:xfrm>
            <a:off x="11849429" y="1718587"/>
            <a:ext cx="4987626" cy="7006839"/>
          </a:xfrm>
          <a:custGeom>
            <a:avLst/>
            <a:gdLst/>
            <a:ahLst/>
            <a:cxnLst/>
            <a:rect l="l" t="t" r="r" b="b"/>
            <a:pathLst>
              <a:path w="4987626" h="7006839">
                <a:moveTo>
                  <a:pt x="0" y="0"/>
                </a:moveTo>
                <a:lnTo>
                  <a:pt x="4987626" y="0"/>
                </a:lnTo>
                <a:lnTo>
                  <a:pt x="4987626" y="7006839"/>
                </a:lnTo>
                <a:lnTo>
                  <a:pt x="0" y="7006839"/>
                </a:lnTo>
                <a:lnTo>
                  <a:pt x="0" y="0"/>
                </a:lnTo>
                <a:close/>
              </a:path>
            </a:pathLst>
          </a:custGeom>
          <a:blipFill>
            <a:blip r:embed="rId2"/>
            <a:stretch>
              <a:fillRect l="-66774" r="-43688"/>
            </a:stretch>
          </a:blipFill>
        </p:spPr>
        <p:txBody>
          <a:bodyPr/>
          <a:lstStyle/>
          <a:p>
            <a:endParaRPr lang="en-GB"/>
          </a:p>
        </p:txBody>
      </p:sp>
      <p:sp>
        <p:nvSpPr>
          <p:cNvPr id="12" name="TextBox 12"/>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C29A00"/>
                </a:solidFill>
                <a:latin typeface="Source Sans Pro Bold Italics"/>
                <a:ea typeface="Source Sans Pro Bold Italics"/>
                <a:cs typeface="Source Sans Pro Bold Italics"/>
                <a:sym typeface="Source Sans Pro Bold Italics"/>
              </a:rPr>
              <a:t>MIL Knowledge and Skills​</a:t>
            </a:r>
          </a:p>
        </p:txBody>
      </p:sp>
      <p:sp>
        <p:nvSpPr>
          <p:cNvPr id="13" name="TextBox 13"/>
          <p:cNvSpPr txBox="1"/>
          <p:nvPr/>
        </p:nvSpPr>
        <p:spPr>
          <a:xfrm>
            <a:off x="1323768" y="2390986"/>
            <a:ext cx="9756124" cy="5006764"/>
          </a:xfrm>
          <a:prstGeom prst="rect">
            <a:avLst/>
          </a:prstGeom>
        </p:spPr>
        <p:txBody>
          <a:bodyPr lIns="0" tIns="0" rIns="0" bIns="0" rtlCol="0" anchor="t">
            <a:spAutoFit/>
          </a:bodyPr>
          <a:lstStyle/>
          <a:p>
            <a:pPr algn="just">
              <a:lnSpc>
                <a:spcPts val="5086"/>
              </a:lnSpc>
            </a:pPr>
            <a:r>
              <a:rPr lang="en-US" sz="3633" b="1">
                <a:solidFill>
                  <a:srgbClr val="07428A"/>
                </a:solidFill>
                <a:latin typeface="Source Sans Pro Bold"/>
                <a:ea typeface="Source Sans Pro Bold"/>
                <a:cs typeface="Source Sans Pro Bold"/>
                <a:sym typeface="Source Sans Pro Bold"/>
              </a:rPr>
              <a:t>The work of content creators​</a:t>
            </a:r>
          </a:p>
          <a:p>
            <a:pPr algn="just">
              <a:lnSpc>
                <a:spcPts val="5086"/>
              </a:lnSpc>
            </a:pPr>
            <a:endParaRPr lang="en-US" sz="3633" b="1">
              <a:solidFill>
                <a:srgbClr val="07428A"/>
              </a:solidFill>
              <a:latin typeface="Source Sans Pro Bold"/>
              <a:ea typeface="Source Sans Pro Bold"/>
              <a:cs typeface="Source Sans Pro Bold"/>
              <a:sym typeface="Source Sans Pro Bold"/>
            </a:endParaRPr>
          </a:p>
          <a:p>
            <a:pPr algn="just">
              <a:lnSpc>
                <a:spcPts val="3686"/>
              </a:lnSpc>
            </a:pPr>
            <a:r>
              <a:rPr lang="en-US" sz="2633">
                <a:solidFill>
                  <a:srgbClr val="394A54"/>
                </a:solidFill>
                <a:latin typeface="Source Sans Pro"/>
                <a:ea typeface="Source Sans Pro"/>
                <a:cs typeface="Source Sans Pro"/>
                <a:sym typeface="Source Sans Pro"/>
              </a:rPr>
              <a:t>How can you know if a news source is reliable? ​</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a:solidFill>
                  <a:srgbClr val="394A54"/>
                </a:solidFill>
                <a:latin typeface="Source Sans Pro"/>
                <a:ea typeface="Source Sans Pro"/>
                <a:cs typeface="Source Sans Pro"/>
                <a:sym typeface="Source Sans Pro"/>
              </a:rPr>
              <a:t>Checking if the source adheres to journalistic standards, such as independence (no conflict of interest), fairness (no partiality or bias), accountability (acknowledging and correcting mistakes), balance (checking multiple perspectives), transparency (clear information about ownership, who produces the content etc.), and accuracy(verifying facts before publishing them).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ED00">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ED00">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Freeform 11"/>
          <p:cNvSpPr/>
          <p:nvPr/>
        </p:nvSpPr>
        <p:spPr>
          <a:xfrm>
            <a:off x="11849429" y="1718587"/>
            <a:ext cx="4987626" cy="7006839"/>
          </a:xfrm>
          <a:custGeom>
            <a:avLst/>
            <a:gdLst/>
            <a:ahLst/>
            <a:cxnLst/>
            <a:rect l="l" t="t" r="r" b="b"/>
            <a:pathLst>
              <a:path w="4987626" h="7006839">
                <a:moveTo>
                  <a:pt x="0" y="0"/>
                </a:moveTo>
                <a:lnTo>
                  <a:pt x="4987626" y="0"/>
                </a:lnTo>
                <a:lnTo>
                  <a:pt x="4987626" y="7006839"/>
                </a:lnTo>
                <a:lnTo>
                  <a:pt x="0" y="7006839"/>
                </a:lnTo>
                <a:lnTo>
                  <a:pt x="0" y="0"/>
                </a:lnTo>
                <a:close/>
              </a:path>
            </a:pathLst>
          </a:custGeom>
          <a:blipFill>
            <a:blip r:embed="rId2"/>
            <a:stretch>
              <a:fillRect l="-66774" r="-43688"/>
            </a:stretch>
          </a:blipFill>
        </p:spPr>
        <p:txBody>
          <a:bodyPr/>
          <a:lstStyle/>
          <a:p>
            <a:endParaRPr lang="en-GB"/>
          </a:p>
        </p:txBody>
      </p:sp>
      <p:sp>
        <p:nvSpPr>
          <p:cNvPr id="12" name="TextBox 12"/>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C29A00"/>
                </a:solidFill>
                <a:latin typeface="Source Sans Pro Bold Italics"/>
                <a:ea typeface="Source Sans Pro Bold Italics"/>
                <a:cs typeface="Source Sans Pro Bold Italics"/>
                <a:sym typeface="Source Sans Pro Bold Italics"/>
              </a:rPr>
              <a:t>MIL Knowledge and Skills​</a:t>
            </a:r>
          </a:p>
        </p:txBody>
      </p:sp>
      <p:sp>
        <p:nvSpPr>
          <p:cNvPr id="13" name="TextBox 13"/>
          <p:cNvSpPr txBox="1"/>
          <p:nvPr/>
        </p:nvSpPr>
        <p:spPr>
          <a:xfrm>
            <a:off x="1323768" y="2390986"/>
            <a:ext cx="9756124" cy="5006764"/>
          </a:xfrm>
          <a:prstGeom prst="rect">
            <a:avLst/>
          </a:prstGeom>
        </p:spPr>
        <p:txBody>
          <a:bodyPr lIns="0" tIns="0" rIns="0" bIns="0" rtlCol="0" anchor="t">
            <a:spAutoFit/>
          </a:bodyPr>
          <a:lstStyle/>
          <a:p>
            <a:pPr algn="just">
              <a:lnSpc>
                <a:spcPts val="5086"/>
              </a:lnSpc>
            </a:pPr>
            <a:r>
              <a:rPr lang="en-US" sz="3633" b="1">
                <a:solidFill>
                  <a:srgbClr val="07428A"/>
                </a:solidFill>
                <a:latin typeface="Source Sans Pro Bold"/>
                <a:ea typeface="Source Sans Pro Bold"/>
                <a:cs typeface="Source Sans Pro Bold"/>
                <a:sym typeface="Source Sans Pro Bold"/>
              </a:rPr>
              <a:t>The work of content creators​</a:t>
            </a:r>
          </a:p>
          <a:p>
            <a:pPr algn="just">
              <a:lnSpc>
                <a:spcPts val="5086"/>
              </a:lnSpc>
            </a:pPr>
            <a:endParaRPr lang="en-US" sz="3633" b="1">
              <a:solidFill>
                <a:srgbClr val="07428A"/>
              </a:solidFill>
              <a:latin typeface="Source Sans Pro Bold"/>
              <a:ea typeface="Source Sans Pro Bold"/>
              <a:cs typeface="Source Sans Pro Bold"/>
              <a:sym typeface="Source Sans Pro Bold"/>
            </a:endParaRPr>
          </a:p>
          <a:p>
            <a:pPr algn="just">
              <a:lnSpc>
                <a:spcPts val="3686"/>
              </a:lnSpc>
            </a:pPr>
            <a:r>
              <a:rPr lang="en-US" sz="2633">
                <a:solidFill>
                  <a:srgbClr val="394A54"/>
                </a:solidFill>
                <a:latin typeface="Source Sans Pro"/>
                <a:ea typeface="Source Sans Pro"/>
                <a:cs typeface="Source Sans Pro"/>
                <a:sym typeface="Source Sans Pro"/>
              </a:rPr>
              <a:t>How can you know if a news source is reliable? ​</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a:solidFill>
                  <a:srgbClr val="394A54"/>
                </a:solidFill>
                <a:latin typeface="Source Sans Pro"/>
                <a:ea typeface="Source Sans Pro"/>
                <a:cs typeface="Source Sans Pro"/>
                <a:sym typeface="Source Sans Pro"/>
              </a:rPr>
              <a:t>Analysing the language. Reputable news sources will avoid informal language, will rarely contain grammatical or spelling errors, and will not use discriminatory words or expressions. Also, the use of sensational or exaggerated language, especially on headlines to catch people’s attention (the so-called clickbait), should not be expected in respected news sources.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ED00">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ED00">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Freeform 11"/>
          <p:cNvSpPr/>
          <p:nvPr/>
        </p:nvSpPr>
        <p:spPr>
          <a:xfrm>
            <a:off x="11849429" y="1718587"/>
            <a:ext cx="4987626" cy="7006839"/>
          </a:xfrm>
          <a:custGeom>
            <a:avLst/>
            <a:gdLst/>
            <a:ahLst/>
            <a:cxnLst/>
            <a:rect l="l" t="t" r="r" b="b"/>
            <a:pathLst>
              <a:path w="4987626" h="7006839">
                <a:moveTo>
                  <a:pt x="0" y="0"/>
                </a:moveTo>
                <a:lnTo>
                  <a:pt x="4987626" y="0"/>
                </a:lnTo>
                <a:lnTo>
                  <a:pt x="4987626" y="7006839"/>
                </a:lnTo>
                <a:lnTo>
                  <a:pt x="0" y="7006839"/>
                </a:lnTo>
                <a:lnTo>
                  <a:pt x="0" y="0"/>
                </a:lnTo>
                <a:close/>
              </a:path>
            </a:pathLst>
          </a:custGeom>
          <a:blipFill>
            <a:blip r:embed="rId2"/>
            <a:stretch>
              <a:fillRect l="-66774" r="-43688"/>
            </a:stretch>
          </a:blipFill>
        </p:spPr>
        <p:txBody>
          <a:bodyPr/>
          <a:lstStyle/>
          <a:p>
            <a:endParaRPr lang="en-GB"/>
          </a:p>
        </p:txBody>
      </p:sp>
      <p:sp>
        <p:nvSpPr>
          <p:cNvPr id="12" name="TextBox 12"/>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C29A00"/>
                </a:solidFill>
                <a:latin typeface="Source Sans Pro Bold Italics"/>
                <a:ea typeface="Source Sans Pro Bold Italics"/>
                <a:cs typeface="Source Sans Pro Bold Italics"/>
                <a:sym typeface="Source Sans Pro Bold Italics"/>
              </a:rPr>
              <a:t>MIL Knowledge and Skills​</a:t>
            </a:r>
          </a:p>
        </p:txBody>
      </p:sp>
      <p:sp>
        <p:nvSpPr>
          <p:cNvPr id="13" name="TextBox 13"/>
          <p:cNvSpPr txBox="1"/>
          <p:nvPr/>
        </p:nvSpPr>
        <p:spPr>
          <a:xfrm>
            <a:off x="1323768" y="2390986"/>
            <a:ext cx="9756124" cy="3139864"/>
          </a:xfrm>
          <a:prstGeom prst="rect">
            <a:avLst/>
          </a:prstGeom>
        </p:spPr>
        <p:txBody>
          <a:bodyPr lIns="0" tIns="0" rIns="0" bIns="0" rtlCol="0" anchor="t">
            <a:spAutoFit/>
          </a:bodyPr>
          <a:lstStyle/>
          <a:p>
            <a:pPr algn="just">
              <a:lnSpc>
                <a:spcPts val="5086"/>
              </a:lnSpc>
            </a:pPr>
            <a:r>
              <a:rPr lang="en-US" sz="3633" b="1">
                <a:solidFill>
                  <a:srgbClr val="07428A"/>
                </a:solidFill>
                <a:latin typeface="Source Sans Pro Bold"/>
                <a:ea typeface="Source Sans Pro Bold"/>
                <a:cs typeface="Source Sans Pro Bold"/>
                <a:sym typeface="Source Sans Pro Bold"/>
              </a:rPr>
              <a:t>Looking inside ourselves​</a:t>
            </a:r>
          </a:p>
          <a:p>
            <a:pPr algn="just">
              <a:lnSpc>
                <a:spcPts val="5086"/>
              </a:lnSpc>
            </a:pPr>
            <a:endParaRPr lang="en-US" sz="3633" b="1">
              <a:solidFill>
                <a:srgbClr val="07428A"/>
              </a:solidFill>
              <a:latin typeface="Source Sans Pro Bold"/>
              <a:ea typeface="Source Sans Pro Bold"/>
              <a:cs typeface="Source Sans Pro Bold"/>
              <a:sym typeface="Source Sans Pro Bold"/>
            </a:endParaRPr>
          </a:p>
          <a:p>
            <a:pPr algn="just">
              <a:lnSpc>
                <a:spcPts val="3686"/>
              </a:lnSpc>
            </a:pPr>
            <a:r>
              <a:rPr lang="en-US" sz="2633">
                <a:solidFill>
                  <a:srgbClr val="394A54"/>
                </a:solidFill>
                <a:latin typeface="Source Sans Pro"/>
                <a:ea typeface="Source Sans Pro"/>
                <a:cs typeface="Source Sans Pro"/>
                <a:sym typeface="Source Sans Pro"/>
              </a:rPr>
              <a:t>The consumption of media content is not purely rational. It involves emotion, desire, illusion, imagination etc. We all have some psychological traits that get in the way of amore objective and rational analysis.​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ED00">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ED00">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Freeform 11"/>
          <p:cNvSpPr/>
          <p:nvPr/>
        </p:nvSpPr>
        <p:spPr>
          <a:xfrm>
            <a:off x="11849429" y="1718587"/>
            <a:ext cx="4987626" cy="7006839"/>
          </a:xfrm>
          <a:custGeom>
            <a:avLst/>
            <a:gdLst/>
            <a:ahLst/>
            <a:cxnLst/>
            <a:rect l="l" t="t" r="r" b="b"/>
            <a:pathLst>
              <a:path w="4987626" h="7006839">
                <a:moveTo>
                  <a:pt x="0" y="0"/>
                </a:moveTo>
                <a:lnTo>
                  <a:pt x="4987626" y="0"/>
                </a:lnTo>
                <a:lnTo>
                  <a:pt x="4987626" y="7006839"/>
                </a:lnTo>
                <a:lnTo>
                  <a:pt x="0" y="7006839"/>
                </a:lnTo>
                <a:lnTo>
                  <a:pt x="0" y="0"/>
                </a:lnTo>
                <a:close/>
              </a:path>
            </a:pathLst>
          </a:custGeom>
          <a:blipFill>
            <a:blip r:embed="rId2"/>
            <a:stretch>
              <a:fillRect l="-66774" r="-43688"/>
            </a:stretch>
          </a:blipFill>
        </p:spPr>
        <p:txBody>
          <a:bodyPr/>
          <a:lstStyle/>
          <a:p>
            <a:endParaRPr lang="en-GB"/>
          </a:p>
        </p:txBody>
      </p:sp>
      <p:sp>
        <p:nvSpPr>
          <p:cNvPr id="12" name="TextBox 12"/>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C29A00"/>
                </a:solidFill>
                <a:latin typeface="Source Sans Pro Bold Italics"/>
                <a:ea typeface="Source Sans Pro Bold Italics"/>
                <a:cs typeface="Source Sans Pro Bold Italics"/>
                <a:sym typeface="Source Sans Pro Bold Italics"/>
              </a:rPr>
              <a:t>Critical Approach</a:t>
            </a:r>
          </a:p>
        </p:txBody>
      </p:sp>
      <p:sp>
        <p:nvSpPr>
          <p:cNvPr id="13" name="TextBox 13"/>
          <p:cNvSpPr txBox="1"/>
          <p:nvPr/>
        </p:nvSpPr>
        <p:spPr>
          <a:xfrm>
            <a:off x="1323768" y="2410036"/>
            <a:ext cx="10106232" cy="6424718"/>
          </a:xfrm>
          <a:prstGeom prst="rect">
            <a:avLst/>
          </a:prstGeom>
        </p:spPr>
        <p:txBody>
          <a:bodyPr lIns="0" tIns="0" rIns="0" bIns="0" rtlCol="0" anchor="t">
            <a:spAutoFit/>
          </a:bodyPr>
          <a:lstStyle/>
          <a:p>
            <a:pPr algn="just">
              <a:lnSpc>
                <a:spcPts val="3406"/>
              </a:lnSpc>
            </a:pPr>
            <a:r>
              <a:rPr lang="en-US" sz="2433">
                <a:solidFill>
                  <a:srgbClr val="394A54"/>
                </a:solidFill>
                <a:latin typeface="Source Sans Pro"/>
                <a:ea typeface="Source Sans Pro"/>
                <a:cs typeface="Source Sans Pro"/>
                <a:sym typeface="Source Sans Pro"/>
              </a:rPr>
              <a:t>Take a critical, but not a cynical, approach to engagement with all media, including professional journalism, ‘mainstream media’ more broadly, and social media.​</a:t>
            </a:r>
          </a:p>
          <a:p>
            <a:pPr algn="just">
              <a:lnSpc>
                <a:spcPts val="3406"/>
              </a:lnSpc>
            </a:pPr>
            <a:r>
              <a:rPr lang="en-US" sz="2433">
                <a:solidFill>
                  <a:srgbClr val="394A54"/>
                </a:solidFill>
                <a:latin typeface="Source Sans Pro"/>
                <a:ea typeface="Source Sans Pro"/>
                <a:cs typeface="Source Sans Pro"/>
                <a:sym typeface="Source Sans Pro"/>
              </a:rPr>
              <a:t>​</a:t>
            </a:r>
          </a:p>
          <a:p>
            <a:pPr algn="just">
              <a:lnSpc>
                <a:spcPts val="3406"/>
              </a:lnSpc>
            </a:pPr>
            <a:r>
              <a:rPr lang="en-US" sz="2433">
                <a:solidFill>
                  <a:srgbClr val="394A54"/>
                </a:solidFill>
                <a:latin typeface="Source Sans Pro"/>
                <a:ea typeface="Source Sans Pro"/>
                <a:cs typeface="Source Sans Pro"/>
                <a:sym typeface="Source Sans Pro"/>
              </a:rPr>
              <a:t>Think beyond the neutral set of skills for citizens to address misinformation.​</a:t>
            </a:r>
          </a:p>
          <a:p>
            <a:pPr algn="just">
              <a:lnSpc>
                <a:spcPts val="3406"/>
              </a:lnSpc>
            </a:pPr>
            <a:r>
              <a:rPr lang="en-US" sz="2433">
                <a:solidFill>
                  <a:srgbClr val="394A54"/>
                </a:solidFill>
                <a:latin typeface="Source Sans Pro"/>
                <a:ea typeface="Source Sans Pro"/>
                <a:cs typeface="Source Sans Pro"/>
                <a:sym typeface="Source Sans Pro"/>
              </a:rPr>
              <a:t>​</a:t>
            </a:r>
          </a:p>
          <a:p>
            <a:pPr algn="just">
              <a:lnSpc>
                <a:spcPts val="3406"/>
              </a:lnSpc>
            </a:pPr>
            <a:r>
              <a:rPr lang="en-US" sz="2433">
                <a:solidFill>
                  <a:srgbClr val="394A54"/>
                </a:solidFill>
                <a:latin typeface="Source Sans Pro"/>
                <a:ea typeface="Source Sans Pro"/>
                <a:cs typeface="Source Sans Pro"/>
                <a:sym typeface="Source Sans Pro"/>
              </a:rPr>
              <a:t>Move beyond a false binary between ‘fake news’ and mainstream media. It is important to find common ground between the need for professional journalism in a democracy, regulation of the web and critical analysis of mainstream media.​</a:t>
            </a:r>
          </a:p>
          <a:p>
            <a:pPr algn="just">
              <a:lnSpc>
                <a:spcPts val="3406"/>
              </a:lnSpc>
            </a:pPr>
            <a:r>
              <a:rPr lang="en-US" sz="2433">
                <a:solidFill>
                  <a:srgbClr val="394A54"/>
                </a:solidFill>
                <a:latin typeface="Source Sans Pro"/>
                <a:ea typeface="Source Sans Pro"/>
                <a:cs typeface="Source Sans Pro"/>
                <a:sym typeface="Source Sans Pro"/>
              </a:rPr>
              <a:t>​</a:t>
            </a:r>
          </a:p>
          <a:p>
            <a:pPr algn="just">
              <a:lnSpc>
                <a:spcPts val="3406"/>
              </a:lnSpc>
            </a:pPr>
            <a:r>
              <a:rPr lang="en-US" sz="2433">
                <a:solidFill>
                  <a:srgbClr val="394A54"/>
                </a:solidFill>
                <a:latin typeface="Source Sans Pro"/>
                <a:ea typeface="Source Sans Pro"/>
                <a:cs typeface="Source Sans Pro"/>
                <a:sym typeface="Source Sans Pro"/>
              </a:rPr>
              <a:t>Establish priorities and create healthy media habits, as we cannot check every piece of information we come across.​</a:t>
            </a:r>
          </a:p>
          <a:p>
            <a:pPr algn="just">
              <a:lnSpc>
                <a:spcPts val="3406"/>
              </a:lnSpc>
            </a:pPr>
            <a:r>
              <a:rPr lang="en-US" sz="2433">
                <a:solidFill>
                  <a:srgbClr val="394A54"/>
                </a:solidFill>
                <a:latin typeface="Source Sans Pro"/>
                <a:ea typeface="Source Sans Pro"/>
                <a:cs typeface="Source Sans Pro"/>
                <a:sym typeface="Source Sans Pro"/>
              </a:rPr>
              <a:t>​</a:t>
            </a:r>
          </a:p>
          <a:p>
            <a:pPr algn="just">
              <a:lnSpc>
                <a:spcPts val="3406"/>
              </a:lnSpc>
            </a:pPr>
            <a:r>
              <a:rPr lang="en-US" sz="2433">
                <a:solidFill>
                  <a:srgbClr val="394A54"/>
                </a:solidFill>
                <a:latin typeface="Source Sans Pro"/>
                <a:ea typeface="Source Sans Pro"/>
                <a:cs typeface="Source Sans Pro"/>
                <a:sym typeface="Source Sans Pro"/>
              </a:rPr>
              <a:t>Understand that media is all about representation of reality.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ED00">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ED00">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Freeform 11"/>
          <p:cNvSpPr/>
          <p:nvPr/>
        </p:nvSpPr>
        <p:spPr>
          <a:xfrm>
            <a:off x="11849429" y="1718587"/>
            <a:ext cx="4987626" cy="7006839"/>
          </a:xfrm>
          <a:custGeom>
            <a:avLst/>
            <a:gdLst/>
            <a:ahLst/>
            <a:cxnLst/>
            <a:rect l="l" t="t" r="r" b="b"/>
            <a:pathLst>
              <a:path w="4987626" h="7006839">
                <a:moveTo>
                  <a:pt x="0" y="0"/>
                </a:moveTo>
                <a:lnTo>
                  <a:pt x="4987626" y="0"/>
                </a:lnTo>
                <a:lnTo>
                  <a:pt x="4987626" y="7006839"/>
                </a:lnTo>
                <a:lnTo>
                  <a:pt x="0" y="7006839"/>
                </a:lnTo>
                <a:lnTo>
                  <a:pt x="0" y="0"/>
                </a:lnTo>
                <a:close/>
              </a:path>
            </a:pathLst>
          </a:custGeom>
          <a:blipFill>
            <a:blip r:embed="rId2"/>
            <a:stretch>
              <a:fillRect l="-66774" r="-43688"/>
            </a:stretch>
          </a:blipFill>
        </p:spPr>
        <p:txBody>
          <a:bodyPr/>
          <a:lstStyle/>
          <a:p>
            <a:endParaRPr lang="en-GB"/>
          </a:p>
        </p:txBody>
      </p:sp>
      <p:sp>
        <p:nvSpPr>
          <p:cNvPr id="12" name="TextBox 12"/>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C29A00"/>
                </a:solidFill>
                <a:latin typeface="Source Sans Pro Bold Italics"/>
                <a:ea typeface="Source Sans Pro Bold Italics"/>
                <a:cs typeface="Source Sans Pro Bold Italics"/>
                <a:sym typeface="Source Sans Pro Bold Italics"/>
              </a:rPr>
              <a:t>Definitions</a:t>
            </a:r>
          </a:p>
        </p:txBody>
      </p:sp>
      <p:sp>
        <p:nvSpPr>
          <p:cNvPr id="13" name="TextBox 13"/>
          <p:cNvSpPr txBox="1"/>
          <p:nvPr/>
        </p:nvSpPr>
        <p:spPr>
          <a:xfrm>
            <a:off x="1323768" y="2442400"/>
            <a:ext cx="9756124" cy="5502064"/>
          </a:xfrm>
          <a:prstGeom prst="rect">
            <a:avLst/>
          </a:prstGeom>
        </p:spPr>
        <p:txBody>
          <a:bodyPr lIns="0" tIns="0" rIns="0" bIns="0" rtlCol="0" anchor="t">
            <a:spAutoFit/>
          </a:bodyPr>
          <a:lstStyle/>
          <a:p>
            <a:pPr algn="just">
              <a:lnSpc>
                <a:spcPts val="4386"/>
              </a:lnSpc>
            </a:pPr>
            <a:r>
              <a:rPr lang="en-US" sz="3133" b="1">
                <a:solidFill>
                  <a:srgbClr val="07428A"/>
                </a:solidFill>
                <a:latin typeface="Source Sans Pro Bold"/>
                <a:ea typeface="Source Sans Pro Bold"/>
                <a:cs typeface="Source Sans Pro Bold"/>
                <a:sym typeface="Source Sans Pro Bold"/>
              </a:rPr>
              <a:t>Disinformation:</a:t>
            </a:r>
            <a:r>
              <a:rPr lang="en-US" sz="3133">
                <a:solidFill>
                  <a:srgbClr val="FAC80A"/>
                </a:solidFill>
                <a:latin typeface="Source Sans Pro"/>
                <a:ea typeface="Source Sans Pro"/>
                <a:cs typeface="Source Sans Pro"/>
                <a:sym typeface="Source Sans Pro"/>
              </a:rPr>
              <a:t> </a:t>
            </a:r>
            <a:r>
              <a:rPr lang="en-US" sz="3133">
                <a:solidFill>
                  <a:srgbClr val="394A54"/>
                </a:solidFill>
                <a:latin typeface="Source Sans Pro"/>
                <a:ea typeface="Source Sans Pro"/>
                <a:cs typeface="Source Sans Pro"/>
                <a:sym typeface="Source Sans Pro"/>
              </a:rPr>
              <a:t>Information that is false and deliberately created to harm a person, social group, organisation or country.​</a:t>
            </a:r>
          </a:p>
          <a:p>
            <a:pPr algn="just">
              <a:lnSpc>
                <a:spcPts val="4386"/>
              </a:lnSpc>
            </a:pPr>
            <a:r>
              <a:rPr lang="en-US" sz="3133">
                <a:solidFill>
                  <a:srgbClr val="394A54"/>
                </a:solidFill>
                <a:latin typeface="Source Sans Pro"/>
                <a:ea typeface="Source Sans Pro"/>
                <a:cs typeface="Source Sans Pro"/>
                <a:sym typeface="Source Sans Pro"/>
              </a:rPr>
              <a:t>​</a:t>
            </a:r>
          </a:p>
          <a:p>
            <a:pPr algn="just">
              <a:lnSpc>
                <a:spcPts val="4386"/>
              </a:lnSpc>
            </a:pPr>
            <a:r>
              <a:rPr lang="en-US" sz="3133" b="1">
                <a:solidFill>
                  <a:srgbClr val="07428A"/>
                </a:solidFill>
                <a:latin typeface="Source Sans Pro Bold"/>
                <a:ea typeface="Source Sans Pro Bold"/>
                <a:cs typeface="Source Sans Pro Bold"/>
                <a:sym typeface="Source Sans Pro Bold"/>
              </a:rPr>
              <a:t>Misinformation:</a:t>
            </a:r>
            <a:r>
              <a:rPr lang="en-US" sz="3133">
                <a:solidFill>
                  <a:srgbClr val="394A54"/>
                </a:solidFill>
                <a:latin typeface="Source Sans Pro"/>
                <a:ea typeface="Source Sans Pro"/>
                <a:cs typeface="Source Sans Pro"/>
                <a:sym typeface="Source Sans Pro"/>
              </a:rPr>
              <a:t> Information that is false but not created with the intention of causing harm.​</a:t>
            </a:r>
          </a:p>
          <a:p>
            <a:pPr algn="just">
              <a:lnSpc>
                <a:spcPts val="4386"/>
              </a:lnSpc>
            </a:pPr>
            <a:r>
              <a:rPr lang="en-US" sz="3133">
                <a:solidFill>
                  <a:srgbClr val="394A54"/>
                </a:solidFill>
                <a:latin typeface="Source Sans Pro"/>
                <a:ea typeface="Source Sans Pro"/>
                <a:cs typeface="Source Sans Pro"/>
                <a:sym typeface="Source Sans Pro"/>
              </a:rPr>
              <a:t>​</a:t>
            </a:r>
          </a:p>
          <a:p>
            <a:pPr algn="just">
              <a:lnSpc>
                <a:spcPts val="4386"/>
              </a:lnSpc>
            </a:pPr>
            <a:r>
              <a:rPr lang="en-US" sz="3133" b="1">
                <a:solidFill>
                  <a:srgbClr val="07428A"/>
                </a:solidFill>
                <a:latin typeface="Source Sans Pro Bold"/>
                <a:ea typeface="Source Sans Pro Bold"/>
                <a:cs typeface="Source Sans Pro Bold"/>
                <a:sym typeface="Source Sans Pro Bold"/>
              </a:rPr>
              <a:t>Mal-information:</a:t>
            </a:r>
            <a:r>
              <a:rPr lang="en-US" sz="3133">
                <a:solidFill>
                  <a:srgbClr val="394A54"/>
                </a:solidFill>
                <a:latin typeface="Source Sans Pro"/>
                <a:ea typeface="Source Sans Pro"/>
                <a:cs typeface="Source Sans Pro"/>
                <a:sym typeface="Source Sans Pro"/>
              </a:rPr>
              <a:t> Information that is based on reality, used to inflict harm on a person, social group, organisation or country.</a:t>
            </a:r>
          </a:p>
        </p:txBody>
      </p:sp>
      <p:sp>
        <p:nvSpPr>
          <p:cNvPr id="14" name="TextBox 14"/>
          <p:cNvSpPr txBox="1"/>
          <p:nvPr/>
        </p:nvSpPr>
        <p:spPr>
          <a:xfrm>
            <a:off x="1323768" y="8382613"/>
            <a:ext cx="9756124" cy="246803"/>
          </a:xfrm>
          <a:prstGeom prst="rect">
            <a:avLst/>
          </a:prstGeom>
        </p:spPr>
        <p:txBody>
          <a:bodyPr lIns="0" tIns="0" rIns="0" bIns="0" rtlCol="0" anchor="t">
            <a:spAutoFit/>
          </a:bodyPr>
          <a:lstStyle/>
          <a:p>
            <a:pPr algn="just">
              <a:lnSpc>
                <a:spcPts val="2146"/>
              </a:lnSpc>
            </a:pPr>
            <a:r>
              <a:rPr lang="en-US" sz="1533">
                <a:solidFill>
                  <a:srgbClr val="394A54"/>
                </a:solidFill>
                <a:latin typeface="Source Sans Pro"/>
                <a:ea typeface="Source Sans Pro"/>
                <a:cs typeface="Source Sans Pro"/>
                <a:sym typeface="Source Sans Pro"/>
              </a:rPr>
              <a:t>Source: A Handbook for Journalism Education and Training (UNESCO, 2018)​</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Freeform 2"/>
          <p:cNvSpPr/>
          <p:nvPr/>
        </p:nvSpPr>
        <p:spPr>
          <a:xfrm>
            <a:off x="1028700" y="1028700"/>
            <a:ext cx="16230600" cy="8229600"/>
          </a:xfrm>
          <a:custGeom>
            <a:avLst/>
            <a:gdLst/>
            <a:ahLst/>
            <a:cxnLst/>
            <a:rect l="l" t="t" r="r" b="b"/>
            <a:pathLst>
              <a:path w="16230600" h="8229600">
                <a:moveTo>
                  <a:pt x="0" y="0"/>
                </a:moveTo>
                <a:lnTo>
                  <a:pt x="16230600" y="0"/>
                </a:lnTo>
                <a:lnTo>
                  <a:pt x="16230600" y="8229600"/>
                </a:lnTo>
                <a:lnTo>
                  <a:pt x="0" y="8229600"/>
                </a:lnTo>
                <a:lnTo>
                  <a:pt x="0" y="0"/>
                </a:lnTo>
                <a:close/>
              </a:path>
            </a:pathLst>
          </a:custGeom>
          <a:blipFill>
            <a:blip r:embed="rId2"/>
            <a:stretch>
              <a:fillRect t="-107405" b="-88058"/>
            </a:stretch>
          </a:blipFill>
        </p:spPr>
        <p:txBody>
          <a:bodyPr/>
          <a:lstStyle/>
          <a:p>
            <a:endParaRPr lang="en-GB"/>
          </a:p>
        </p:txBody>
      </p:sp>
      <p:grpSp>
        <p:nvGrpSpPr>
          <p:cNvPr id="3" name="Group 3"/>
          <p:cNvGrpSpPr/>
          <p:nvPr/>
        </p:nvGrpSpPr>
        <p:grpSpPr>
          <a:xfrm>
            <a:off x="9144000" y="0"/>
            <a:ext cx="9144000" cy="10287000"/>
            <a:chOff x="0" y="0"/>
            <a:chExt cx="3549180" cy="3992828"/>
          </a:xfrm>
        </p:grpSpPr>
        <p:sp>
          <p:nvSpPr>
            <p:cNvPr id="4" name="Freeform 4"/>
            <p:cNvSpPr/>
            <p:nvPr/>
          </p:nvSpPr>
          <p:spPr>
            <a:xfrm>
              <a:off x="0" y="0"/>
              <a:ext cx="3549180" cy="3992828"/>
            </a:xfrm>
            <a:custGeom>
              <a:avLst/>
              <a:gdLst/>
              <a:ahLst/>
              <a:cxnLst/>
              <a:rect l="l" t="t" r="r" b="b"/>
              <a:pathLst>
                <a:path w="3549180" h="3992828">
                  <a:moveTo>
                    <a:pt x="0" y="0"/>
                  </a:moveTo>
                  <a:lnTo>
                    <a:pt x="3549180" y="0"/>
                  </a:lnTo>
                  <a:lnTo>
                    <a:pt x="3549180" y="3992828"/>
                  </a:lnTo>
                  <a:lnTo>
                    <a:pt x="0" y="3992828"/>
                  </a:lnTo>
                  <a:close/>
                </a:path>
              </a:pathLst>
            </a:custGeom>
            <a:solidFill>
              <a:srgbClr val="006794"/>
            </a:solidFill>
          </p:spPr>
          <p:txBody>
            <a:bodyPr/>
            <a:lstStyle/>
            <a:p>
              <a:endParaRPr lang="en-GB"/>
            </a:p>
          </p:txBody>
        </p:sp>
        <p:sp>
          <p:nvSpPr>
            <p:cNvPr id="5" name="TextBox 5"/>
            <p:cNvSpPr txBox="1"/>
            <p:nvPr/>
          </p:nvSpPr>
          <p:spPr>
            <a:xfrm>
              <a:off x="0" y="-38100"/>
              <a:ext cx="3549180" cy="4030928"/>
            </a:xfrm>
            <a:prstGeom prst="rect">
              <a:avLst/>
            </a:prstGeom>
          </p:spPr>
          <p:txBody>
            <a:bodyPr lIns="46904" tIns="46904" rIns="46904" bIns="46904" rtlCol="0" anchor="ctr"/>
            <a:lstStyle/>
            <a:p>
              <a:pPr algn="ctr">
                <a:lnSpc>
                  <a:spcPts val="1809"/>
                </a:lnSpc>
                <a:spcBef>
                  <a:spcPct val="0"/>
                </a:spcBef>
              </a:pPr>
              <a:endParaRPr/>
            </a:p>
          </p:txBody>
        </p:sp>
      </p:grpSp>
      <p:sp>
        <p:nvSpPr>
          <p:cNvPr id="6" name="TextBox 6"/>
          <p:cNvSpPr txBox="1"/>
          <p:nvPr/>
        </p:nvSpPr>
        <p:spPr>
          <a:xfrm>
            <a:off x="9746667" y="1332569"/>
            <a:ext cx="3710603" cy="641618"/>
          </a:xfrm>
          <a:prstGeom prst="rect">
            <a:avLst/>
          </a:prstGeom>
        </p:spPr>
        <p:txBody>
          <a:bodyPr lIns="0" tIns="0" rIns="0" bIns="0" rtlCol="0" anchor="t">
            <a:spAutoFit/>
          </a:bodyPr>
          <a:lstStyle/>
          <a:p>
            <a:pPr algn="l">
              <a:lnSpc>
                <a:spcPts val="5242"/>
              </a:lnSpc>
            </a:pPr>
            <a:r>
              <a:rPr lang="en-US" sz="3744" b="1">
                <a:solidFill>
                  <a:srgbClr val="FFFFFF"/>
                </a:solidFill>
                <a:latin typeface="Source Sans Pro Bold"/>
                <a:ea typeface="Source Sans Pro Bold"/>
                <a:cs typeface="Source Sans Pro Bold"/>
                <a:sym typeface="Source Sans Pro Bold"/>
              </a:rPr>
              <a:t>About RECLAIM</a:t>
            </a:r>
          </a:p>
        </p:txBody>
      </p:sp>
      <p:sp>
        <p:nvSpPr>
          <p:cNvPr id="7" name="TextBox 7"/>
          <p:cNvSpPr txBox="1"/>
          <p:nvPr/>
        </p:nvSpPr>
        <p:spPr>
          <a:xfrm>
            <a:off x="9746667" y="2332275"/>
            <a:ext cx="7938667" cy="2074672"/>
          </a:xfrm>
          <a:prstGeom prst="rect">
            <a:avLst/>
          </a:prstGeom>
        </p:spPr>
        <p:txBody>
          <a:bodyPr lIns="0" tIns="0" rIns="0" bIns="0" rtlCol="0" anchor="t">
            <a:spAutoFit/>
          </a:bodyPr>
          <a:lstStyle/>
          <a:p>
            <a:pPr algn="just">
              <a:lnSpc>
                <a:spcPts val="2353"/>
              </a:lnSpc>
            </a:pPr>
            <a:r>
              <a:rPr lang="en-US" sz="2199">
                <a:solidFill>
                  <a:srgbClr val="FFFFFF"/>
                </a:solidFill>
                <a:latin typeface="Source Sans Pro"/>
                <a:ea typeface="Source Sans Pro"/>
                <a:cs typeface="Source Sans Pro"/>
                <a:sym typeface="Source Sans Pro"/>
              </a:rPr>
              <a:t>RECLAIM (Reclaiming Liberal Democracy in the Post-Factual Age) is a Horizon Europe project on Reclaiming Liberal Democracy in a Post-Truth era. In recent years there has been a rise in what the experts call “post truth politics”, which manipulates facts and emotions. The project tries to understand how this phenomenon is affecting the future of democracy in Europe, and more importantly, what we can do about it.</a:t>
            </a:r>
          </a:p>
        </p:txBody>
      </p:sp>
      <p:sp>
        <p:nvSpPr>
          <p:cNvPr id="8" name="TextBox 8"/>
          <p:cNvSpPr txBox="1"/>
          <p:nvPr/>
        </p:nvSpPr>
        <p:spPr>
          <a:xfrm>
            <a:off x="9746667" y="4664122"/>
            <a:ext cx="2925101" cy="641618"/>
          </a:xfrm>
          <a:prstGeom prst="rect">
            <a:avLst/>
          </a:prstGeom>
        </p:spPr>
        <p:txBody>
          <a:bodyPr lIns="0" tIns="0" rIns="0" bIns="0" rtlCol="0" anchor="t">
            <a:spAutoFit/>
          </a:bodyPr>
          <a:lstStyle/>
          <a:p>
            <a:pPr algn="l">
              <a:lnSpc>
                <a:spcPts val="5242"/>
              </a:lnSpc>
            </a:pPr>
            <a:r>
              <a:rPr lang="en-US" sz="3744" b="1">
                <a:solidFill>
                  <a:srgbClr val="FFFFFF"/>
                </a:solidFill>
                <a:latin typeface="Source Sans Pro Bold"/>
                <a:ea typeface="Source Sans Pro Bold"/>
                <a:cs typeface="Source Sans Pro Bold"/>
                <a:sym typeface="Source Sans Pro Bold"/>
              </a:rPr>
              <a:t>About TEPSA</a:t>
            </a:r>
          </a:p>
        </p:txBody>
      </p:sp>
      <p:sp>
        <p:nvSpPr>
          <p:cNvPr id="9" name="TextBox 9"/>
          <p:cNvSpPr txBox="1"/>
          <p:nvPr/>
        </p:nvSpPr>
        <p:spPr>
          <a:xfrm>
            <a:off x="9746667" y="5599350"/>
            <a:ext cx="7938667" cy="3255772"/>
          </a:xfrm>
          <a:prstGeom prst="rect">
            <a:avLst/>
          </a:prstGeom>
        </p:spPr>
        <p:txBody>
          <a:bodyPr lIns="0" tIns="0" rIns="0" bIns="0" rtlCol="0" anchor="t">
            <a:spAutoFit/>
          </a:bodyPr>
          <a:lstStyle/>
          <a:p>
            <a:pPr algn="just">
              <a:lnSpc>
                <a:spcPts val="2353"/>
              </a:lnSpc>
            </a:pPr>
            <a:r>
              <a:rPr lang="en-US" sz="2199">
                <a:solidFill>
                  <a:srgbClr val="FFFFFF"/>
                </a:solidFill>
                <a:latin typeface="Source Sans Pro"/>
                <a:ea typeface="Source Sans Pro"/>
                <a:cs typeface="Source Sans Pro"/>
                <a:sym typeface="Source Sans Pro"/>
              </a:rPr>
              <a:t>The Trans European Policy Studies Association (TEPSA) was established in 1974 as the first transnational research network in the field of EU affairs. It comprises leading research institutes throughout Europe, with an office in Brussels. Its aim is to provide high-quality research on European integration to stimulate discussion on policies and political options for Europe. This is achieved by the interaction between the European and national institutions as well as the academic and research community. TEPSA is active on a wide range of research topics, focusing on differentiated integration, the EU's external relations, democratic participation and citizens' engagement.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ED00">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ED00">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2390986"/>
            <a:ext cx="9756124" cy="5473489"/>
          </a:xfrm>
          <a:prstGeom prst="rect">
            <a:avLst/>
          </a:prstGeom>
        </p:spPr>
        <p:txBody>
          <a:bodyPr lIns="0" tIns="0" rIns="0" bIns="0" rtlCol="0" anchor="t">
            <a:spAutoFit/>
          </a:bodyPr>
          <a:lstStyle/>
          <a:p>
            <a:pPr algn="just">
              <a:lnSpc>
                <a:spcPts val="5086"/>
              </a:lnSpc>
            </a:pPr>
            <a:r>
              <a:rPr lang="en-US" sz="3633" b="1">
                <a:solidFill>
                  <a:srgbClr val="FAC80A"/>
                </a:solidFill>
                <a:latin typeface="Source Sans Pro Bold"/>
                <a:ea typeface="Source Sans Pro Bold"/>
                <a:cs typeface="Source Sans Pro Bold"/>
                <a:sym typeface="Source Sans Pro Bold"/>
              </a:rPr>
              <a:t>Populism​</a:t>
            </a:r>
          </a:p>
          <a:p>
            <a:pPr algn="just">
              <a:lnSpc>
                <a:spcPts val="5086"/>
              </a:lnSpc>
            </a:pPr>
            <a:endParaRPr lang="en-US" sz="3633" b="1">
              <a:solidFill>
                <a:srgbClr val="FAC80A"/>
              </a:solidFill>
              <a:latin typeface="Source Sans Pro Bold"/>
              <a:ea typeface="Source Sans Pro Bold"/>
              <a:cs typeface="Source Sans Pro Bold"/>
              <a:sym typeface="Source Sans Pro Bold"/>
            </a:endParaRPr>
          </a:p>
          <a:p>
            <a:pPr algn="just">
              <a:lnSpc>
                <a:spcPts val="3686"/>
              </a:lnSpc>
            </a:pPr>
            <a:r>
              <a:rPr lang="en-US" sz="2633">
                <a:solidFill>
                  <a:srgbClr val="394A54"/>
                </a:solidFill>
                <a:latin typeface="Source Sans Pro"/>
                <a:ea typeface="Source Sans Pro"/>
                <a:cs typeface="Source Sans Pro"/>
                <a:sym typeface="Source Sans Pro"/>
              </a:rPr>
              <a:t>According to Cas Mudde, author of </a:t>
            </a:r>
            <a:r>
              <a:rPr lang="en-US" sz="2633" i="1">
                <a:solidFill>
                  <a:srgbClr val="394A54"/>
                </a:solidFill>
                <a:latin typeface="Source Sans Pro Italics"/>
                <a:ea typeface="Source Sans Pro Italics"/>
                <a:cs typeface="Source Sans Pro Italics"/>
                <a:sym typeface="Source Sans Pro Italics"/>
              </a:rPr>
              <a:t>Populism: A Very Short Introduction</a:t>
            </a:r>
            <a:r>
              <a:rPr lang="en-US" sz="2633">
                <a:solidFill>
                  <a:srgbClr val="394A54"/>
                </a:solidFill>
                <a:latin typeface="Source Sans Pro"/>
                <a:ea typeface="Source Sans Pro"/>
                <a:cs typeface="Source Sans Pro"/>
                <a:sym typeface="Source Sans Pro"/>
              </a:rPr>
              <a:t>, in political science populism is the idea that a given society is separated into two groups in constant conflict with each another - "the pure people" and "the corrupt elite”.​</a:t>
            </a:r>
          </a:p>
          <a:p>
            <a:pPr algn="just">
              <a:lnSpc>
                <a:spcPts val="3686"/>
              </a:lnSpc>
            </a:pPr>
            <a:endParaRPr lang="en-US" sz="2633">
              <a:solidFill>
                <a:srgbClr val="394A54"/>
              </a:solidFill>
              <a:latin typeface="Source Sans Pro"/>
              <a:ea typeface="Source Sans Pro"/>
              <a:cs typeface="Source Sans Pro"/>
              <a:sym typeface="Source Sans Pro"/>
            </a:endParaRPr>
          </a:p>
          <a:p>
            <a:pPr algn="just">
              <a:lnSpc>
                <a:spcPts val="3686"/>
              </a:lnSpc>
            </a:pPr>
            <a:r>
              <a:rPr lang="en-US" sz="2633">
                <a:solidFill>
                  <a:srgbClr val="394A54"/>
                </a:solidFill>
                <a:latin typeface="Source Sans Pro"/>
                <a:ea typeface="Source Sans Pro"/>
                <a:cs typeface="Source Sans Pro"/>
                <a:sym typeface="Source Sans Pro"/>
              </a:rPr>
              <a:t>The populist leader usually claims to represent the ‘will of the people’, and stands in opposition to the system current system (or deep state). He uses this binary approach to politics where you are either on the good side or the bad side.</a:t>
            </a:r>
          </a:p>
        </p:txBody>
      </p:sp>
      <p:sp>
        <p:nvSpPr>
          <p:cNvPr id="12" name="Freeform 12"/>
          <p:cNvSpPr/>
          <p:nvPr/>
        </p:nvSpPr>
        <p:spPr>
          <a:xfrm>
            <a:off x="11849429" y="1718587"/>
            <a:ext cx="4987626" cy="7006839"/>
          </a:xfrm>
          <a:custGeom>
            <a:avLst/>
            <a:gdLst/>
            <a:ahLst/>
            <a:cxnLst/>
            <a:rect l="l" t="t" r="r" b="b"/>
            <a:pathLst>
              <a:path w="4987626" h="7006839">
                <a:moveTo>
                  <a:pt x="0" y="0"/>
                </a:moveTo>
                <a:lnTo>
                  <a:pt x="4987626" y="0"/>
                </a:lnTo>
                <a:lnTo>
                  <a:pt x="4987626" y="7006839"/>
                </a:lnTo>
                <a:lnTo>
                  <a:pt x="0" y="7006839"/>
                </a:lnTo>
                <a:lnTo>
                  <a:pt x="0" y="0"/>
                </a:lnTo>
                <a:close/>
              </a:path>
            </a:pathLst>
          </a:custGeom>
          <a:blipFill>
            <a:blip r:embed="rId2"/>
            <a:stretch>
              <a:fillRect l="-66774" r="-43688"/>
            </a:stretch>
          </a:blipFill>
        </p:spPr>
        <p:txBody>
          <a:bodyPr/>
          <a:lstStyle/>
          <a:p>
            <a:endParaRPr lang="en-GB"/>
          </a:p>
        </p:txBody>
      </p:sp>
      <p:sp>
        <p:nvSpPr>
          <p:cNvPr id="13" name="TextBox 13"/>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C29A00"/>
                </a:solidFill>
                <a:latin typeface="Source Sans Pro Bold Italics"/>
                <a:ea typeface="Source Sans Pro Bold Italics"/>
                <a:cs typeface="Source Sans Pro Bold Italics"/>
                <a:sym typeface="Source Sans Pro Bold Italics"/>
              </a:rPr>
              <a:t>Definitions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ED00">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ED00">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C29A00"/>
                </a:solidFill>
                <a:latin typeface="Source Sans Pro Bold Italics"/>
                <a:ea typeface="Source Sans Pro Bold Italics"/>
                <a:cs typeface="Source Sans Pro Bold Italics"/>
                <a:sym typeface="Source Sans Pro Bold Italics"/>
              </a:rPr>
              <a:t>Definitions</a:t>
            </a:r>
          </a:p>
        </p:txBody>
      </p:sp>
      <p:sp>
        <p:nvSpPr>
          <p:cNvPr id="12" name="TextBox 12"/>
          <p:cNvSpPr txBox="1"/>
          <p:nvPr/>
        </p:nvSpPr>
        <p:spPr>
          <a:xfrm>
            <a:off x="1323768" y="2361309"/>
            <a:ext cx="9756124" cy="5006764"/>
          </a:xfrm>
          <a:prstGeom prst="rect">
            <a:avLst/>
          </a:prstGeom>
        </p:spPr>
        <p:txBody>
          <a:bodyPr lIns="0" tIns="0" rIns="0" bIns="0" rtlCol="0" anchor="t">
            <a:spAutoFit/>
          </a:bodyPr>
          <a:lstStyle/>
          <a:p>
            <a:pPr algn="just">
              <a:lnSpc>
                <a:spcPts val="5086"/>
              </a:lnSpc>
            </a:pPr>
            <a:r>
              <a:rPr lang="en-US" sz="3633" b="1">
                <a:solidFill>
                  <a:srgbClr val="07428A"/>
                </a:solidFill>
                <a:latin typeface="Source Sans Pro Bold"/>
                <a:ea typeface="Source Sans Pro Bold"/>
                <a:cs typeface="Source Sans Pro Bold"/>
                <a:sym typeface="Source Sans Pro Bold"/>
              </a:rPr>
              <a:t>Post-truth politics​</a:t>
            </a:r>
          </a:p>
          <a:p>
            <a:pPr algn="just">
              <a:lnSpc>
                <a:spcPts val="5086"/>
              </a:lnSpc>
            </a:pPr>
            <a:endParaRPr lang="en-US" sz="3633" b="1">
              <a:solidFill>
                <a:srgbClr val="07428A"/>
              </a:solidFill>
              <a:latin typeface="Source Sans Pro Bold"/>
              <a:ea typeface="Source Sans Pro Bold"/>
              <a:cs typeface="Source Sans Pro Bold"/>
              <a:sym typeface="Source Sans Pro Bold"/>
            </a:endParaRPr>
          </a:p>
          <a:p>
            <a:pPr algn="just">
              <a:lnSpc>
                <a:spcPts val="3686"/>
              </a:lnSpc>
            </a:pPr>
            <a:r>
              <a:rPr lang="en-US" sz="2633">
                <a:solidFill>
                  <a:srgbClr val="394A54"/>
                </a:solidFill>
                <a:latin typeface="Source Sans Pro"/>
                <a:ea typeface="Source Sans Pro"/>
                <a:cs typeface="Source Sans Pro"/>
                <a:sym typeface="Source Sans Pro"/>
              </a:rPr>
              <a:t>Oxford Dictionaries declared post-truth as its international word of the year in 2016.</a:t>
            </a:r>
          </a:p>
          <a:p>
            <a:pPr algn="just">
              <a:lnSpc>
                <a:spcPts val="3686"/>
              </a:lnSpc>
            </a:pPr>
            <a:endParaRPr lang="en-US" sz="2633">
              <a:solidFill>
                <a:srgbClr val="394A54"/>
              </a:solidFill>
              <a:latin typeface="Source Sans Pro"/>
              <a:ea typeface="Source Sans Pro"/>
              <a:cs typeface="Source Sans Pro"/>
              <a:sym typeface="Source Sans Pro"/>
            </a:endParaRPr>
          </a:p>
          <a:p>
            <a:pPr algn="just">
              <a:lnSpc>
                <a:spcPts val="3686"/>
              </a:lnSpc>
            </a:pPr>
            <a:r>
              <a:rPr lang="en-US" sz="2633">
                <a:solidFill>
                  <a:srgbClr val="394A54"/>
                </a:solidFill>
                <a:latin typeface="Source Sans Pro"/>
                <a:ea typeface="Source Sans Pro"/>
                <a:cs typeface="Source Sans Pro"/>
                <a:sym typeface="Source Sans Pro"/>
              </a:rPr>
              <a:t>The expression refers to a political culture where objective facts are less influential in shaping public opinion than appeals to emotion and personal belief. In this kind of environment, rational arguments become less effective, as individuals may stick to their beliefs despite contradictory evidence.</a:t>
            </a:r>
          </a:p>
        </p:txBody>
      </p:sp>
      <p:sp>
        <p:nvSpPr>
          <p:cNvPr id="13" name="Freeform 13"/>
          <p:cNvSpPr/>
          <p:nvPr/>
        </p:nvSpPr>
        <p:spPr>
          <a:xfrm>
            <a:off x="11849429" y="1718587"/>
            <a:ext cx="4987626" cy="7006839"/>
          </a:xfrm>
          <a:custGeom>
            <a:avLst/>
            <a:gdLst/>
            <a:ahLst/>
            <a:cxnLst/>
            <a:rect l="l" t="t" r="r" b="b"/>
            <a:pathLst>
              <a:path w="4987626" h="7006839">
                <a:moveTo>
                  <a:pt x="0" y="0"/>
                </a:moveTo>
                <a:lnTo>
                  <a:pt x="4987626" y="0"/>
                </a:lnTo>
                <a:lnTo>
                  <a:pt x="4987626" y="7006839"/>
                </a:lnTo>
                <a:lnTo>
                  <a:pt x="0" y="7006839"/>
                </a:lnTo>
                <a:lnTo>
                  <a:pt x="0" y="0"/>
                </a:lnTo>
                <a:close/>
              </a:path>
            </a:pathLst>
          </a:custGeom>
          <a:blipFill>
            <a:blip r:embed="rId2"/>
            <a:stretch>
              <a:fillRect l="-66774" r="-43688"/>
            </a:stretch>
          </a:blipFill>
        </p:spPr>
        <p:txBody>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ED00">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ED00">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C29A00"/>
                </a:solidFill>
                <a:latin typeface="Source Sans Pro Bold Italics"/>
                <a:ea typeface="Source Sans Pro Bold Italics"/>
                <a:cs typeface="Source Sans Pro Bold Italics"/>
                <a:sym typeface="Source Sans Pro Bold Italics"/>
              </a:rPr>
              <a:t>Definitions</a:t>
            </a:r>
          </a:p>
        </p:txBody>
      </p:sp>
      <p:sp>
        <p:nvSpPr>
          <p:cNvPr id="13" name="TextBox 13"/>
          <p:cNvSpPr txBox="1"/>
          <p:nvPr/>
        </p:nvSpPr>
        <p:spPr>
          <a:xfrm>
            <a:off x="11209173" y="4253336"/>
            <a:ext cx="5554827" cy="1732703"/>
          </a:xfrm>
          <a:prstGeom prst="rect">
            <a:avLst/>
          </a:prstGeom>
        </p:spPr>
        <p:txBody>
          <a:bodyPr lIns="0" tIns="0" rIns="0" bIns="0" rtlCol="0" anchor="t">
            <a:spAutoFit/>
          </a:bodyPr>
          <a:lstStyle/>
          <a:p>
            <a:pPr algn="just">
              <a:lnSpc>
                <a:spcPts val="3686"/>
              </a:lnSpc>
            </a:pPr>
            <a:r>
              <a:rPr lang="en-US" sz="2633" b="1" dirty="0">
                <a:solidFill>
                  <a:srgbClr val="394A54"/>
                </a:solidFill>
                <a:latin typeface="Source Sans Pro Bold"/>
                <a:ea typeface="Source Sans Pro Bold"/>
                <a:cs typeface="Source Sans Pro Bold"/>
                <a:sym typeface="Source Sans Pro Bold"/>
              </a:rPr>
              <a:t>Why "post-truth" is word of the year 2016</a:t>
            </a:r>
          </a:p>
          <a:p>
            <a:pPr algn="just">
              <a:lnSpc>
                <a:spcPts val="3686"/>
              </a:lnSpc>
            </a:pPr>
            <a:endParaRPr lang="en-US" sz="2633" b="1" dirty="0">
              <a:solidFill>
                <a:srgbClr val="394A54"/>
              </a:solidFill>
              <a:latin typeface="Source Sans Pro Bold"/>
              <a:ea typeface="Source Sans Pro Bold"/>
              <a:cs typeface="Source Sans Pro Bold"/>
              <a:sym typeface="Source Sans Pro Bold"/>
            </a:endParaRPr>
          </a:p>
          <a:p>
            <a:pPr algn="just">
              <a:lnSpc>
                <a:spcPts val="2706"/>
              </a:lnSpc>
            </a:pPr>
            <a:r>
              <a:rPr lang="en-US" sz="1933" u="sng" dirty="0">
                <a:solidFill>
                  <a:srgbClr val="07428A"/>
                </a:solidFill>
                <a:latin typeface="Source Sans Pro"/>
                <a:ea typeface="Source Sans Pro"/>
                <a:cs typeface="Source Sans Pro"/>
                <a:sym typeface="Source Sans Pro"/>
              </a:rPr>
              <a:t>https://www.youtube.com/watch?v=sCRI -K4VWGc</a:t>
            </a:r>
          </a:p>
        </p:txBody>
      </p:sp>
      <p:pic>
        <p:nvPicPr>
          <p:cNvPr id="14" name="Online Media 13" title="Why &quot;post-truth&quot; is word of the year 2016">
            <a:hlinkClick r:id="" action="ppaction://media"/>
            <a:extLst>
              <a:ext uri="{FF2B5EF4-FFF2-40B4-BE49-F238E27FC236}">
                <a16:creationId xmlns:a16="http://schemas.microsoft.com/office/drawing/2014/main" id="{3BEE463F-A06F-27BA-CB31-7E6C7BB6F7C3}"/>
              </a:ext>
            </a:extLst>
          </p:cNvPr>
          <p:cNvPicPr>
            <a:picLocks noRot="1" noChangeAspect="1"/>
          </p:cNvPicPr>
          <p:nvPr>
            <a:videoFile r:link="rId1"/>
          </p:nvPr>
        </p:nvPicPr>
        <p:blipFill>
          <a:blip r:embed="rId3"/>
          <a:stretch>
            <a:fillRect/>
          </a:stretch>
        </p:blipFill>
        <p:spPr>
          <a:xfrm>
            <a:off x="1323768" y="2933789"/>
            <a:ext cx="9350046" cy="52827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ED00">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ED00">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C29A00"/>
                </a:solidFill>
                <a:latin typeface="Source Sans Pro Bold Italics"/>
                <a:ea typeface="Source Sans Pro Bold Italics"/>
                <a:cs typeface="Source Sans Pro Bold Italics"/>
                <a:sym typeface="Source Sans Pro Bold Italics"/>
              </a:rPr>
              <a:t>Practical Activity</a:t>
            </a:r>
          </a:p>
        </p:txBody>
      </p:sp>
      <p:sp>
        <p:nvSpPr>
          <p:cNvPr id="12" name="TextBox 12"/>
          <p:cNvSpPr txBox="1"/>
          <p:nvPr/>
        </p:nvSpPr>
        <p:spPr>
          <a:xfrm>
            <a:off x="1323768" y="2361309"/>
            <a:ext cx="15625584" cy="5940214"/>
          </a:xfrm>
          <a:prstGeom prst="rect">
            <a:avLst/>
          </a:prstGeom>
        </p:spPr>
        <p:txBody>
          <a:bodyPr lIns="0" tIns="0" rIns="0" bIns="0" rtlCol="0" anchor="t">
            <a:spAutoFit/>
          </a:bodyPr>
          <a:lstStyle/>
          <a:p>
            <a:pPr algn="just">
              <a:lnSpc>
                <a:spcPts val="5086"/>
              </a:lnSpc>
            </a:pPr>
            <a:r>
              <a:rPr lang="en-US" sz="3633" b="1">
                <a:solidFill>
                  <a:srgbClr val="394A54"/>
                </a:solidFill>
                <a:latin typeface="Source Sans Pro Bold"/>
                <a:ea typeface="Source Sans Pro Bold"/>
                <a:cs typeface="Source Sans Pro Bold"/>
                <a:sym typeface="Source Sans Pro Bold"/>
              </a:rPr>
              <a:t>Discuss the following statement in your groups:​</a:t>
            </a:r>
          </a:p>
          <a:p>
            <a:pPr algn="just">
              <a:lnSpc>
                <a:spcPts val="5086"/>
              </a:lnSpc>
            </a:pPr>
            <a:endParaRPr lang="en-US" sz="3633" b="1">
              <a:solidFill>
                <a:srgbClr val="394A54"/>
              </a:solidFill>
              <a:latin typeface="Source Sans Pro Bold"/>
              <a:ea typeface="Source Sans Pro Bold"/>
              <a:cs typeface="Source Sans Pro Bold"/>
              <a:sym typeface="Source Sans Pro Bold"/>
            </a:endParaRPr>
          </a:p>
          <a:p>
            <a:pPr algn="just">
              <a:lnSpc>
                <a:spcPts val="3686"/>
              </a:lnSpc>
            </a:pPr>
            <a:r>
              <a:rPr lang="en-US" sz="2633">
                <a:solidFill>
                  <a:srgbClr val="394A54"/>
                </a:solidFill>
                <a:latin typeface="Source Sans Pro"/>
                <a:ea typeface="Source Sans Pro"/>
                <a:cs typeface="Source Sans Pro"/>
                <a:sym typeface="Source Sans Pro"/>
              </a:rPr>
              <a:t>Before the internet, access to information was largely controlled by a few powerful institutions, such as governments, major media organizations, academic institutions, and publishing houses. Traditional gatekeepers, such as journalists, editors, and media conglomerates, decided what information was disseminated to the public. This centralised control meant that most people relied on newspapers, television, radio, and books for information, often with limited ability to verify or challenge what they were told.​</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a:solidFill>
                  <a:srgbClr val="394A54"/>
                </a:solidFill>
                <a:latin typeface="Source Sans Pro"/>
                <a:ea typeface="Source Sans Pro"/>
                <a:cs typeface="Source Sans Pro"/>
                <a:sym typeface="Source Sans Pro"/>
              </a:rPr>
              <a:t>The internet changed this dynamic by democratising content production and access to information. It enabled individuals to publish and share content without traditional gatekeepers, leading to greater diversity in perspectives and sources. This means less control, more freedom, and easier access to information and knowledge.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2297210" cy="10287000"/>
            <a:chOff x="0" y="0"/>
            <a:chExt cx="873668" cy="3912320"/>
          </a:xfrm>
        </p:grpSpPr>
        <p:sp>
          <p:nvSpPr>
            <p:cNvPr id="3" name="Freeform 3"/>
            <p:cNvSpPr/>
            <p:nvPr/>
          </p:nvSpPr>
          <p:spPr>
            <a:xfrm>
              <a:off x="0" y="0"/>
              <a:ext cx="873668" cy="3912320"/>
            </a:xfrm>
            <a:custGeom>
              <a:avLst/>
              <a:gdLst/>
              <a:ahLst/>
              <a:cxnLst/>
              <a:rect l="l" t="t" r="r" b="b"/>
              <a:pathLst>
                <a:path w="873668" h="3912320">
                  <a:moveTo>
                    <a:pt x="0" y="0"/>
                  </a:moveTo>
                  <a:lnTo>
                    <a:pt x="873668" y="0"/>
                  </a:lnTo>
                  <a:lnTo>
                    <a:pt x="873668" y="3912320"/>
                  </a:lnTo>
                  <a:lnTo>
                    <a:pt x="0" y="3912320"/>
                  </a:lnTo>
                  <a:close/>
                </a:path>
              </a:pathLst>
            </a:custGeom>
            <a:solidFill>
              <a:srgbClr val="FFED00">
                <a:alpha val="24706"/>
              </a:srgbClr>
            </a:solidFill>
          </p:spPr>
          <p:txBody>
            <a:bodyPr/>
            <a:lstStyle/>
            <a:p>
              <a:endParaRPr lang="en-GB"/>
            </a:p>
          </p:txBody>
        </p:sp>
        <p:sp>
          <p:nvSpPr>
            <p:cNvPr id="4" name="TextBox 4"/>
            <p:cNvSpPr txBox="1"/>
            <p:nvPr/>
          </p:nvSpPr>
          <p:spPr>
            <a:xfrm>
              <a:off x="0" y="-19050"/>
              <a:ext cx="873668" cy="3931370"/>
            </a:xfrm>
            <a:prstGeom prst="rect">
              <a:avLst/>
            </a:prstGeom>
          </p:spPr>
          <p:txBody>
            <a:bodyPr lIns="47869" tIns="47869" rIns="47869" bIns="47869" rtlCol="0" anchor="ctr"/>
            <a:lstStyle/>
            <a:p>
              <a:pPr algn="ctr">
                <a:lnSpc>
                  <a:spcPts val="1385"/>
                </a:lnSpc>
              </a:pPr>
              <a:endParaRPr/>
            </a:p>
          </p:txBody>
        </p:sp>
      </p:grpSp>
      <p:grpSp>
        <p:nvGrpSpPr>
          <p:cNvPr id="5" name="Group 5"/>
          <p:cNvGrpSpPr/>
          <p:nvPr/>
        </p:nvGrpSpPr>
        <p:grpSpPr>
          <a:xfrm>
            <a:off x="1028700" y="1028700"/>
            <a:ext cx="16230600" cy="8229600"/>
            <a:chOff x="0" y="0"/>
            <a:chExt cx="4274726" cy="2167467"/>
          </a:xfrm>
        </p:grpSpPr>
        <p:sp>
          <p:nvSpPr>
            <p:cNvPr id="6" name="Freeform 6"/>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38100" cap="sq">
              <a:solidFill>
                <a:srgbClr val="F7F7F7"/>
              </a:solidFill>
              <a:prstDash val="solid"/>
              <a:miter/>
            </a:ln>
          </p:spPr>
          <p:txBody>
            <a:bodyPr/>
            <a:lstStyle/>
            <a:p>
              <a:endParaRPr lang="en-GB"/>
            </a:p>
          </p:txBody>
        </p:sp>
        <p:sp>
          <p:nvSpPr>
            <p:cNvPr id="7" name="TextBox 7"/>
            <p:cNvSpPr txBox="1"/>
            <p:nvPr/>
          </p:nvSpPr>
          <p:spPr>
            <a:xfrm>
              <a:off x="0" y="-47625"/>
              <a:ext cx="4274726" cy="2215092"/>
            </a:xfrm>
            <a:prstGeom prst="rect">
              <a:avLst/>
            </a:prstGeom>
          </p:spPr>
          <p:txBody>
            <a:bodyPr lIns="50800" tIns="50800" rIns="50800" bIns="50800" rtlCol="0" anchor="ctr"/>
            <a:lstStyle/>
            <a:p>
              <a:pPr algn="ctr">
                <a:lnSpc>
                  <a:spcPts val="2519"/>
                </a:lnSpc>
              </a:pPr>
              <a:endParaRPr/>
            </a:p>
          </p:txBody>
        </p:sp>
      </p:grpSp>
      <p:grpSp>
        <p:nvGrpSpPr>
          <p:cNvPr id="8" name="Group 8"/>
          <p:cNvGrpSpPr/>
          <p:nvPr/>
        </p:nvGrpSpPr>
        <p:grpSpPr>
          <a:xfrm>
            <a:off x="9144000" y="503538"/>
            <a:ext cx="9793759" cy="9259330"/>
            <a:chOff x="0" y="0"/>
            <a:chExt cx="2579426" cy="2438671"/>
          </a:xfrm>
        </p:grpSpPr>
        <p:sp>
          <p:nvSpPr>
            <p:cNvPr id="9" name="Freeform 9"/>
            <p:cNvSpPr/>
            <p:nvPr/>
          </p:nvSpPr>
          <p:spPr>
            <a:xfrm>
              <a:off x="0" y="0"/>
              <a:ext cx="2579426" cy="2438671"/>
            </a:xfrm>
            <a:custGeom>
              <a:avLst/>
              <a:gdLst/>
              <a:ahLst/>
              <a:cxnLst/>
              <a:rect l="l" t="t" r="r" b="b"/>
              <a:pathLst>
                <a:path w="2579426" h="2438671">
                  <a:moveTo>
                    <a:pt x="0" y="0"/>
                  </a:moveTo>
                  <a:lnTo>
                    <a:pt x="2579426" y="0"/>
                  </a:lnTo>
                  <a:lnTo>
                    <a:pt x="2579426" y="2438671"/>
                  </a:lnTo>
                  <a:lnTo>
                    <a:pt x="0" y="2438671"/>
                  </a:lnTo>
                  <a:close/>
                </a:path>
              </a:pathLst>
            </a:custGeom>
            <a:solidFill>
              <a:srgbClr val="000000">
                <a:alpha val="0"/>
              </a:srgbClr>
            </a:solidFill>
            <a:ln w="38100" cap="sq">
              <a:solidFill>
                <a:srgbClr val="FFED00">
                  <a:alpha val="24706"/>
                </a:srgbClr>
              </a:solidFill>
              <a:prstDash val="solid"/>
              <a:miter/>
            </a:ln>
          </p:spPr>
          <p:txBody>
            <a:bodyPr/>
            <a:lstStyle/>
            <a:p>
              <a:endParaRPr lang="en-GB"/>
            </a:p>
          </p:txBody>
        </p:sp>
        <p:sp>
          <p:nvSpPr>
            <p:cNvPr id="10" name="TextBox 10"/>
            <p:cNvSpPr txBox="1"/>
            <p:nvPr/>
          </p:nvSpPr>
          <p:spPr>
            <a:xfrm>
              <a:off x="0" y="-47625"/>
              <a:ext cx="2579426" cy="2486296"/>
            </a:xfrm>
            <a:prstGeom prst="rect">
              <a:avLst/>
            </a:prstGeom>
          </p:spPr>
          <p:txBody>
            <a:bodyPr lIns="50800" tIns="50800" rIns="50800" bIns="50800" rtlCol="0" anchor="ctr"/>
            <a:lstStyle/>
            <a:p>
              <a:pPr algn="ctr">
                <a:lnSpc>
                  <a:spcPts val="2519"/>
                </a:lnSpc>
              </a:pPr>
              <a:endParaRPr/>
            </a:p>
          </p:txBody>
        </p:sp>
      </p:grpSp>
      <p:sp>
        <p:nvSpPr>
          <p:cNvPr id="11" name="TextBox 11"/>
          <p:cNvSpPr txBox="1"/>
          <p:nvPr/>
        </p:nvSpPr>
        <p:spPr>
          <a:xfrm>
            <a:off x="1323768" y="1306448"/>
            <a:ext cx="7024338" cy="738552"/>
          </a:xfrm>
          <a:prstGeom prst="rect">
            <a:avLst/>
          </a:prstGeom>
        </p:spPr>
        <p:txBody>
          <a:bodyPr lIns="0" tIns="0" rIns="0" bIns="0" rtlCol="0" anchor="t">
            <a:spAutoFit/>
          </a:bodyPr>
          <a:lstStyle/>
          <a:p>
            <a:pPr algn="l">
              <a:lnSpc>
                <a:spcPts val="6017"/>
              </a:lnSpc>
            </a:pPr>
            <a:r>
              <a:rPr lang="en-US" sz="4298" b="1" i="1" u="sng">
                <a:solidFill>
                  <a:srgbClr val="C29A00"/>
                </a:solidFill>
                <a:latin typeface="Source Sans Pro Bold Italics"/>
                <a:ea typeface="Source Sans Pro Bold Italics"/>
                <a:cs typeface="Source Sans Pro Bold Italics"/>
                <a:sym typeface="Source Sans Pro Bold Italics"/>
              </a:rPr>
              <a:t>Practical Activity</a:t>
            </a:r>
          </a:p>
        </p:txBody>
      </p:sp>
      <p:sp>
        <p:nvSpPr>
          <p:cNvPr id="12" name="TextBox 12"/>
          <p:cNvSpPr txBox="1"/>
          <p:nvPr/>
        </p:nvSpPr>
        <p:spPr>
          <a:xfrm>
            <a:off x="1323768" y="2361309"/>
            <a:ext cx="15625584" cy="6406939"/>
          </a:xfrm>
          <a:prstGeom prst="rect">
            <a:avLst/>
          </a:prstGeom>
        </p:spPr>
        <p:txBody>
          <a:bodyPr lIns="0" tIns="0" rIns="0" bIns="0" rtlCol="0" anchor="t">
            <a:spAutoFit/>
          </a:bodyPr>
          <a:lstStyle/>
          <a:p>
            <a:pPr algn="just">
              <a:lnSpc>
                <a:spcPts val="5086"/>
              </a:lnSpc>
            </a:pPr>
            <a:r>
              <a:rPr lang="en-US" sz="3633" b="1">
                <a:solidFill>
                  <a:srgbClr val="394A54"/>
                </a:solidFill>
                <a:latin typeface="Source Sans Pro Bold"/>
                <a:ea typeface="Source Sans Pro Bold"/>
                <a:cs typeface="Source Sans Pro Bold"/>
                <a:sym typeface="Source Sans Pro Bold"/>
              </a:rPr>
              <a:t>Use the following questions as guidelines for the discussion:​</a:t>
            </a:r>
          </a:p>
          <a:p>
            <a:pPr algn="just">
              <a:lnSpc>
                <a:spcPts val="5086"/>
              </a:lnSpc>
            </a:pPr>
            <a:endParaRPr lang="en-US" sz="3633" b="1">
              <a:solidFill>
                <a:srgbClr val="394A54"/>
              </a:solidFill>
              <a:latin typeface="Source Sans Pro Bold"/>
              <a:ea typeface="Source Sans Pro Bold"/>
              <a:cs typeface="Source Sans Pro Bold"/>
              <a:sym typeface="Source Sans Pro Bold"/>
            </a:endParaRPr>
          </a:p>
          <a:p>
            <a:pPr algn="just">
              <a:lnSpc>
                <a:spcPts val="3686"/>
              </a:lnSpc>
            </a:pPr>
            <a:r>
              <a:rPr lang="en-US" sz="2633">
                <a:solidFill>
                  <a:srgbClr val="394A54"/>
                </a:solidFill>
                <a:latin typeface="Source Sans Pro"/>
                <a:ea typeface="Source Sans Pro"/>
                <a:cs typeface="Source Sans Pro"/>
                <a:sym typeface="Source Sans Pro"/>
              </a:rPr>
              <a:t>​How has the internet changed the way we access and trust information?​</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a:solidFill>
                  <a:srgbClr val="394A54"/>
                </a:solidFill>
                <a:latin typeface="Source Sans Pro"/>
                <a:ea typeface="Source Sans Pro"/>
                <a:cs typeface="Source Sans Pro"/>
                <a:sym typeface="Source Sans Pro"/>
              </a:rPr>
              <a:t>Has the internet's democratisation of information affected power dynamics in society?​</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a:solidFill>
                  <a:srgbClr val="394A54"/>
                </a:solidFill>
                <a:latin typeface="Source Sans Pro"/>
                <a:ea typeface="Source Sans Pro"/>
                <a:cs typeface="Source Sans Pro"/>
                <a:sym typeface="Source Sans Pro"/>
              </a:rPr>
              <a:t>What are the trade-offs between traditional media gatekeeping and today's open information environment?​</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a:solidFill>
                  <a:srgbClr val="394A54"/>
                </a:solidFill>
                <a:latin typeface="Source Sans Pro"/>
                <a:ea typeface="Source Sans Pro"/>
                <a:cs typeface="Source Sans Pro"/>
                <a:sym typeface="Source Sans Pro"/>
              </a:rPr>
              <a:t>Has this shift affected people’s ability to distinguish between reliable and unreliable information?​</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a:solidFill>
                  <a:srgbClr val="394A54"/>
                </a:solidFill>
                <a:latin typeface="Source Sans Pro"/>
                <a:ea typeface="Source Sans Pro"/>
                <a:cs typeface="Source Sans Pro"/>
                <a:sym typeface="Source Sans Pro"/>
              </a:rPr>
              <a:t>Have journalists become more or less important to information integrity?​</a:t>
            </a:r>
          </a:p>
          <a:p>
            <a:pPr algn="just">
              <a:lnSpc>
                <a:spcPts val="3686"/>
              </a:lnSpc>
            </a:pPr>
            <a:r>
              <a:rPr lang="en-US" sz="2633">
                <a:solidFill>
                  <a:srgbClr val="394A54"/>
                </a:solidFill>
                <a:latin typeface="Source Sans Pro"/>
                <a:ea typeface="Source Sans Pro"/>
                <a:cs typeface="Source Sans Pro"/>
                <a:sym typeface="Source Sans Pro"/>
              </a:rPr>
              <a:t>​</a:t>
            </a:r>
          </a:p>
          <a:p>
            <a:pPr algn="just">
              <a:lnSpc>
                <a:spcPts val="3686"/>
              </a:lnSpc>
            </a:pPr>
            <a:r>
              <a:rPr lang="en-US" sz="2633">
                <a:solidFill>
                  <a:srgbClr val="394A54"/>
                </a:solidFill>
                <a:latin typeface="Source Sans Pro"/>
                <a:ea typeface="Source Sans Pro"/>
                <a:cs typeface="Source Sans Pro"/>
                <a:sym typeface="Source Sans Pro"/>
              </a:rPr>
              <a:t>Is “greater diversity in perspectives and sources” good for society?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AC9EC3CFCF3943954A84BD72EAA59D" ma:contentTypeVersion="15" ma:contentTypeDescription="Create a new document." ma:contentTypeScope="" ma:versionID="c3dbe5d118ca3a0b12a8a395dabe3490">
  <xsd:schema xmlns:xsd="http://www.w3.org/2001/XMLSchema" xmlns:xs="http://www.w3.org/2001/XMLSchema" xmlns:p="http://schemas.microsoft.com/office/2006/metadata/properties" xmlns:ns2="c4e61b10-753e-48c0-b0a7-5e0e133187b4" xmlns:ns3="bb4596b1-f423-42d0-a894-990645dfd60a" targetNamespace="http://schemas.microsoft.com/office/2006/metadata/properties" ma:root="true" ma:fieldsID="65336b4ca5a263190712bce5bf89ce99" ns2:_="" ns3:_="">
    <xsd:import namespace="c4e61b10-753e-48c0-b0a7-5e0e133187b4"/>
    <xsd:import namespace="bb4596b1-f423-42d0-a894-990645dfd60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e61b10-753e-48c0-b0a7-5e0e133187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eec458f-6c7f-4f33-93a3-a82ce134efc3"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4596b1-f423-42d0-a894-990645dfd60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26b7bfc-a03f-4994-8417-faa02a5714de}" ma:internalName="TaxCatchAll" ma:showField="CatchAllData" ma:web="bb4596b1-f423-42d0-a894-990645dfd60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b4596b1-f423-42d0-a894-990645dfd60a" xsi:nil="true"/>
    <lcf76f155ced4ddcb4097134ff3c332f xmlns="c4e61b10-753e-48c0-b0a7-5e0e133187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1373E6C-7D02-43B3-B142-10B9C609D972}"/>
</file>

<file path=customXml/itemProps2.xml><?xml version="1.0" encoding="utf-8"?>
<ds:datastoreItem xmlns:ds="http://schemas.openxmlformats.org/officeDocument/2006/customXml" ds:itemID="{A6E59378-A793-4E27-893A-456A2DBDC948}"/>
</file>

<file path=customXml/itemProps3.xml><?xml version="1.0" encoding="utf-8"?>
<ds:datastoreItem xmlns:ds="http://schemas.openxmlformats.org/officeDocument/2006/customXml" ds:itemID="{A5574C2E-3BFA-46C1-A2E6-7F5C754E624E}"/>
</file>

<file path=docProps/app.xml><?xml version="1.0" encoding="utf-8"?>
<Properties xmlns="http://schemas.openxmlformats.org/officeDocument/2006/extended-properties" xmlns:vt="http://schemas.openxmlformats.org/officeDocument/2006/docPropsVTypes">
  <TotalTime>0</TotalTime>
  <Words>2328</Words>
  <Application>Microsoft Office PowerPoint</Application>
  <PresentationFormat>Custom</PresentationFormat>
  <Paragraphs>255</Paragraphs>
  <Slides>40</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Source Sans Pro</vt:lpstr>
      <vt:lpstr>Source Sans Pro Bold</vt:lpstr>
      <vt:lpstr>Source Sans Pro Bold Italics</vt:lpstr>
      <vt:lpstr>Calibri</vt:lpstr>
      <vt:lpstr>Source Sans Pro Italics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Session 2</dc:title>
  <cp:lastModifiedBy>Hugh Evans</cp:lastModifiedBy>
  <cp:revision>2</cp:revision>
  <dcterms:created xsi:type="dcterms:W3CDTF">2006-08-16T00:00:00Z</dcterms:created>
  <dcterms:modified xsi:type="dcterms:W3CDTF">2025-08-05T09:50:14Z</dcterms:modified>
  <dc:identifier>DAGvHf__Glw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0x010100A6AC9EC3CFCF3943954A84BD72EAA59D</vt:lpwstr>
  </property>
</Properties>
</file>