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18288000" cy="10287000"/>
  <p:notesSz cx="6858000" cy="9144000"/>
  <p:embeddedFontLst>
    <p:embeddedFont>
      <p:font typeface="Source Sans Pro Bold Italics" charset="1" panose="020B0703030403090204"/>
      <p:regular r:id="rId47"/>
    </p:embeddedFont>
    <p:embeddedFont>
      <p:font typeface="Source Sans Pro" charset="1" panose="020B0503030403020204"/>
      <p:regular r:id="rId48"/>
    </p:embeddedFont>
    <p:embeddedFont>
      <p:font typeface="Source Sans Pro Bold" charset="1" panose="020B0703030403020204"/>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7.fntdata"/><Relationship Id="rId50" Type="http://schemas.openxmlformats.org/officeDocument/2006/relationships/customXml" Target="../customXml/item1.xml"/><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9.fntdata"/><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ustomXml" Target="../customXml/item3.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 Type="http://schemas.openxmlformats.org/officeDocument/2006/relationships/theme" Target="theme/theme1.xml"/><Relationship Id="rId43" Type="http://schemas.openxmlformats.org/officeDocument/2006/relationships/slide" Target="slides/slide38.xml"/><Relationship Id="rId48" Type="http://schemas.openxmlformats.org/officeDocument/2006/relationships/font" Target="fonts/font48.fntdata"/><Relationship Id="rId9" Type="http://schemas.openxmlformats.org/officeDocument/2006/relationships/slide" Target="slides/slide4.xml"/><Relationship Id="rId8" Type="http://schemas.openxmlformats.org/officeDocument/2006/relationships/slide" Target="slides/slide3.xml"/><Relationship Id="rId51" Type="http://schemas.openxmlformats.org/officeDocument/2006/relationships/customXml" Target="../customXml/item2.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 Id="rId4" Target="../media/image3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3.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2"/>
            <a:stretch>
              <a:fillRect l="0" t="-107405" r="0" b="-88058"/>
            </a:stretch>
          </a:blipFill>
        </p:spPr>
      </p:sp>
      <p:grpSp>
        <p:nvGrpSpPr>
          <p:cNvPr name="Group 3" id="3"/>
          <p:cNvGrpSpPr/>
          <p:nvPr/>
        </p:nvGrpSpPr>
        <p:grpSpPr>
          <a:xfrm rot="0">
            <a:off x="9144000" y="0"/>
            <a:ext cx="9144000" cy="10287000"/>
            <a:chOff x="0" y="0"/>
            <a:chExt cx="3549180" cy="3992828"/>
          </a:xfrm>
        </p:grpSpPr>
        <p:sp>
          <p:nvSpPr>
            <p:cNvPr name="Freeform 4" id="4"/>
            <p:cNvSpPr/>
            <p:nvPr/>
          </p:nvSpPr>
          <p:spPr>
            <a:xfrm flipH="false" flipV="false" rot="0">
              <a:off x="0" y="0"/>
              <a:ext cx="3549180" cy="3992828"/>
            </a:xfrm>
            <a:custGeom>
              <a:avLst/>
              <a:gdLst/>
              <a:ahLst/>
              <a:cxnLst/>
              <a:rect r="r" b="b" t="t" l="l"/>
              <a:pathLst>
                <a:path h="3992828" w="3549180">
                  <a:moveTo>
                    <a:pt x="0" y="0"/>
                  </a:moveTo>
                  <a:lnTo>
                    <a:pt x="3549180" y="0"/>
                  </a:lnTo>
                  <a:lnTo>
                    <a:pt x="3549180" y="3992828"/>
                  </a:lnTo>
                  <a:lnTo>
                    <a:pt x="0" y="3992828"/>
                  </a:lnTo>
                  <a:close/>
                </a:path>
              </a:pathLst>
            </a:custGeom>
            <a:solidFill>
              <a:srgbClr val="006794"/>
            </a:solidFill>
          </p:spPr>
        </p:sp>
        <p:sp>
          <p:nvSpPr>
            <p:cNvPr name="TextBox 5" id="5"/>
            <p:cNvSpPr txBox="true"/>
            <p:nvPr/>
          </p:nvSpPr>
          <p:spPr>
            <a:xfrm>
              <a:off x="0" y="-38100"/>
              <a:ext cx="3549180" cy="4030928"/>
            </a:xfrm>
            <a:prstGeom prst="rect">
              <a:avLst/>
            </a:prstGeom>
          </p:spPr>
          <p:txBody>
            <a:bodyPr anchor="ctr" rtlCol="false" tIns="46904" lIns="46904" bIns="46904" rIns="46904"/>
            <a:lstStyle/>
            <a:p>
              <a:pPr algn="ctr">
                <a:lnSpc>
                  <a:spcPts val="1809"/>
                </a:lnSpc>
                <a:spcBef>
                  <a:spcPct val="0"/>
                </a:spcBef>
              </a:pPr>
            </a:p>
          </p:txBody>
        </p:sp>
      </p:grpSp>
      <p:sp>
        <p:nvSpPr>
          <p:cNvPr name="Freeform 6" id="6"/>
          <p:cNvSpPr/>
          <p:nvPr/>
        </p:nvSpPr>
        <p:spPr>
          <a:xfrm flipH="false" flipV="false" rot="0">
            <a:off x="15971108" y="8703234"/>
            <a:ext cx="1847509" cy="1039224"/>
          </a:xfrm>
          <a:custGeom>
            <a:avLst/>
            <a:gdLst/>
            <a:ahLst/>
            <a:cxnLst/>
            <a:rect r="r" b="b" t="t" l="l"/>
            <a:pathLst>
              <a:path h="1039224" w="1847509">
                <a:moveTo>
                  <a:pt x="0" y="0"/>
                </a:moveTo>
                <a:lnTo>
                  <a:pt x="1847509" y="0"/>
                </a:lnTo>
                <a:lnTo>
                  <a:pt x="1847509" y="1039224"/>
                </a:lnTo>
                <a:lnTo>
                  <a:pt x="0" y="1039224"/>
                </a:lnTo>
                <a:lnTo>
                  <a:pt x="0" y="0"/>
                </a:lnTo>
                <a:close/>
              </a:path>
            </a:pathLst>
          </a:custGeom>
          <a:blipFill>
            <a:blip r:embed="rId3"/>
            <a:stretch>
              <a:fillRect l="0" t="0" r="0" b="0"/>
            </a:stretch>
          </a:blipFill>
        </p:spPr>
      </p:sp>
      <p:sp>
        <p:nvSpPr>
          <p:cNvPr name="Freeform 7" id="7"/>
          <p:cNvSpPr/>
          <p:nvPr/>
        </p:nvSpPr>
        <p:spPr>
          <a:xfrm flipH="false" flipV="false" rot="0">
            <a:off x="11816890" y="8608598"/>
            <a:ext cx="2310050" cy="1299403"/>
          </a:xfrm>
          <a:custGeom>
            <a:avLst/>
            <a:gdLst/>
            <a:ahLst/>
            <a:cxnLst/>
            <a:rect r="r" b="b" t="t" l="l"/>
            <a:pathLst>
              <a:path h="1299403" w="2310050">
                <a:moveTo>
                  <a:pt x="0" y="0"/>
                </a:moveTo>
                <a:lnTo>
                  <a:pt x="2310050" y="0"/>
                </a:lnTo>
                <a:lnTo>
                  <a:pt x="2310050" y="1299404"/>
                </a:lnTo>
                <a:lnTo>
                  <a:pt x="0" y="1299404"/>
                </a:lnTo>
                <a:lnTo>
                  <a:pt x="0" y="0"/>
                </a:lnTo>
                <a:close/>
              </a:path>
            </a:pathLst>
          </a:custGeom>
          <a:blipFill>
            <a:blip r:embed="rId4"/>
            <a:stretch>
              <a:fillRect l="0" t="0" r="0" b="0"/>
            </a:stretch>
          </a:blipFill>
        </p:spPr>
      </p:sp>
      <p:sp>
        <p:nvSpPr>
          <p:cNvPr name="Freeform 8" id="8"/>
          <p:cNvSpPr/>
          <p:nvPr/>
        </p:nvSpPr>
        <p:spPr>
          <a:xfrm flipH="false" flipV="false" rot="0">
            <a:off x="9870524" y="8778255"/>
            <a:ext cx="1588658" cy="964204"/>
          </a:xfrm>
          <a:custGeom>
            <a:avLst/>
            <a:gdLst/>
            <a:ahLst/>
            <a:cxnLst/>
            <a:rect r="r" b="b" t="t" l="l"/>
            <a:pathLst>
              <a:path h="964204" w="1588658">
                <a:moveTo>
                  <a:pt x="0" y="0"/>
                </a:moveTo>
                <a:lnTo>
                  <a:pt x="1588659" y="0"/>
                </a:lnTo>
                <a:lnTo>
                  <a:pt x="1588659" y="964203"/>
                </a:lnTo>
                <a:lnTo>
                  <a:pt x="0" y="964203"/>
                </a:lnTo>
                <a:lnTo>
                  <a:pt x="0" y="0"/>
                </a:lnTo>
                <a:close/>
              </a:path>
            </a:pathLst>
          </a:custGeom>
          <a:blipFill>
            <a:blip r:embed="rId5"/>
            <a:stretch>
              <a:fillRect l="0" t="0" r="0" b="0"/>
            </a:stretch>
          </a:blipFill>
        </p:spPr>
      </p:sp>
      <p:sp>
        <p:nvSpPr>
          <p:cNvPr name="TextBox 9" id="9"/>
          <p:cNvSpPr txBox="true"/>
          <p:nvPr/>
        </p:nvSpPr>
        <p:spPr>
          <a:xfrm rot="0">
            <a:off x="9870524" y="1676995"/>
            <a:ext cx="7388776" cy="2076523"/>
          </a:xfrm>
          <a:prstGeom prst="rect">
            <a:avLst/>
          </a:prstGeom>
        </p:spPr>
        <p:txBody>
          <a:bodyPr anchor="t" rtlCol="false" tIns="0" lIns="0" bIns="0" rIns="0">
            <a:spAutoFit/>
          </a:bodyPr>
          <a:lstStyle/>
          <a:p>
            <a:pPr algn="l">
              <a:lnSpc>
                <a:spcPts val="8029"/>
              </a:lnSpc>
            </a:pPr>
            <a:r>
              <a:rPr lang="en-US" b="true" sz="7504" i="true">
                <a:solidFill>
                  <a:srgbClr val="F7F7F7"/>
                </a:solidFill>
                <a:latin typeface="Source Sans Pro Bold Italics"/>
                <a:ea typeface="Source Sans Pro Bold Italics"/>
                <a:cs typeface="Source Sans Pro Bold Italics"/>
                <a:sym typeface="Source Sans Pro Bold Italics"/>
              </a:rPr>
              <a:t>RECLAIM Toolkit for Media Literacy</a:t>
            </a:r>
          </a:p>
        </p:txBody>
      </p:sp>
      <p:grpSp>
        <p:nvGrpSpPr>
          <p:cNvPr name="Group 10" id="10"/>
          <p:cNvGrpSpPr/>
          <p:nvPr/>
        </p:nvGrpSpPr>
        <p:grpSpPr>
          <a:xfrm rot="0">
            <a:off x="9870524" y="7332692"/>
            <a:ext cx="4597182" cy="671460"/>
            <a:chOff x="0" y="0"/>
            <a:chExt cx="6129576" cy="895280"/>
          </a:xfrm>
        </p:grpSpPr>
        <p:sp>
          <p:nvSpPr>
            <p:cNvPr name="TextBox 11" id="11"/>
            <p:cNvSpPr txBox="true"/>
            <p:nvPr/>
          </p:nvSpPr>
          <p:spPr>
            <a:xfrm rot="0">
              <a:off x="0" y="-47625"/>
              <a:ext cx="4686134" cy="405737"/>
            </a:xfrm>
            <a:prstGeom prst="rect">
              <a:avLst/>
            </a:prstGeom>
          </p:spPr>
          <p:txBody>
            <a:bodyPr anchor="t" rtlCol="false" tIns="0" lIns="0" bIns="0" rIns="0">
              <a:spAutoFit/>
            </a:bodyPr>
            <a:lstStyle/>
            <a:p>
              <a:pPr algn="l">
                <a:lnSpc>
                  <a:spcPts val="2519"/>
                </a:lnSpc>
              </a:pPr>
              <a:r>
                <a:rPr lang="en-US" sz="1799">
                  <a:solidFill>
                    <a:srgbClr val="DAD9D8"/>
                  </a:solidFill>
                  <a:latin typeface="Source Sans Pro"/>
                  <a:ea typeface="Source Sans Pro"/>
                  <a:cs typeface="Source Sans Pro"/>
                  <a:sym typeface="Source Sans Pro"/>
                </a:rPr>
                <a:t>Prepared By :</a:t>
              </a:r>
            </a:p>
          </p:txBody>
        </p:sp>
        <p:sp>
          <p:nvSpPr>
            <p:cNvPr name="TextBox 12" id="12"/>
            <p:cNvSpPr txBox="true"/>
            <p:nvPr/>
          </p:nvSpPr>
          <p:spPr>
            <a:xfrm rot="0">
              <a:off x="0" y="310487"/>
              <a:ext cx="6129576" cy="584793"/>
            </a:xfrm>
            <a:prstGeom prst="rect">
              <a:avLst/>
            </a:prstGeom>
          </p:spPr>
          <p:txBody>
            <a:bodyPr anchor="t" rtlCol="false" tIns="0" lIns="0" bIns="0" rIns="0">
              <a:spAutoFit/>
            </a:bodyPr>
            <a:lstStyle/>
            <a:p>
              <a:pPr algn="l">
                <a:lnSpc>
                  <a:spcPts val="3779"/>
                </a:lnSpc>
              </a:pPr>
              <a:r>
                <a:rPr lang="en-US" sz="2699" b="true">
                  <a:solidFill>
                    <a:srgbClr val="FFFFFF"/>
                  </a:solidFill>
                  <a:latin typeface="Source Sans Pro Bold"/>
                  <a:ea typeface="Source Sans Pro Bold"/>
                  <a:cs typeface="Source Sans Pro Bold"/>
                  <a:sym typeface="Source Sans Pro Bold"/>
                </a:rPr>
                <a:t>Ricardo Castellini da Silva</a:t>
              </a:r>
            </a:p>
          </p:txBody>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Celebratory Approach</a:t>
            </a:r>
          </a:p>
        </p:txBody>
      </p:sp>
      <p:sp>
        <p:nvSpPr>
          <p:cNvPr name="TextBox 12" id="12"/>
          <p:cNvSpPr txBox="true"/>
          <p:nvPr/>
        </p:nvSpPr>
        <p:spPr>
          <a:xfrm rot="0">
            <a:off x="1355135" y="3041407"/>
            <a:ext cx="15577730" cy="5272977"/>
          </a:xfrm>
          <a:prstGeom prst="rect">
            <a:avLst/>
          </a:prstGeom>
        </p:spPr>
        <p:txBody>
          <a:bodyPr anchor="t" rtlCol="false" tIns="0" lIns="0" bIns="0" rIns="0">
            <a:spAutoFit/>
          </a:bodyPr>
          <a:lstStyle/>
          <a:p>
            <a:pPr algn="just">
              <a:lnSpc>
                <a:spcPts val="4168"/>
              </a:lnSpc>
              <a:spcBef>
                <a:spcPct val="0"/>
              </a:spcBef>
            </a:pPr>
            <a:r>
              <a:rPr lang="en-US" sz="2977">
                <a:solidFill>
                  <a:srgbClr val="394A54"/>
                </a:solidFill>
                <a:latin typeface="Source Sans Pro"/>
                <a:ea typeface="Source Sans Pro"/>
                <a:cs typeface="Source Sans Pro"/>
                <a:sym typeface="Source Sans Pro"/>
              </a:rPr>
              <a:t>This</a:t>
            </a:r>
            <a:r>
              <a:rPr lang="en-US" sz="2977">
                <a:solidFill>
                  <a:srgbClr val="394A54"/>
                </a:solidFill>
                <a:latin typeface="Source Sans Pro"/>
                <a:ea typeface="Source Sans Pro"/>
                <a:cs typeface="Source Sans Pro"/>
                <a:sym typeface="Source Sans Pro"/>
              </a:rPr>
              <a:t> is a</a:t>
            </a:r>
            <a:r>
              <a:rPr lang="en-US" sz="2977">
                <a:solidFill>
                  <a:srgbClr val="394A54"/>
                </a:solidFill>
                <a:latin typeface="Source Sans Pro"/>
                <a:ea typeface="Source Sans Pro"/>
                <a:cs typeface="Source Sans Pro"/>
                <a:sym typeface="Source Sans Pro"/>
              </a:rPr>
              <a:t> </a:t>
            </a:r>
            <a:r>
              <a:rPr lang="en-US" sz="2977">
                <a:solidFill>
                  <a:srgbClr val="394A54"/>
                </a:solidFill>
                <a:latin typeface="Source Sans Pro"/>
                <a:ea typeface="Source Sans Pro"/>
                <a:cs typeface="Source Sans Pro"/>
                <a:sym typeface="Source Sans Pro"/>
              </a:rPr>
              <a:t>m</a:t>
            </a:r>
            <a:r>
              <a:rPr lang="en-US" sz="2977">
                <a:solidFill>
                  <a:srgbClr val="394A54"/>
                </a:solidFill>
                <a:latin typeface="Source Sans Pro"/>
                <a:ea typeface="Source Sans Pro"/>
                <a:cs typeface="Source Sans Pro"/>
                <a:sym typeface="Source Sans Pro"/>
              </a:rPr>
              <a:t>o</a:t>
            </a:r>
            <a:r>
              <a:rPr lang="en-US" sz="2977">
                <a:solidFill>
                  <a:srgbClr val="394A54"/>
                </a:solidFill>
                <a:latin typeface="Source Sans Pro"/>
                <a:ea typeface="Source Sans Pro"/>
                <a:cs typeface="Source Sans Pro"/>
                <a:sym typeface="Source Sans Pro"/>
              </a:rPr>
              <a:t>r</a:t>
            </a:r>
            <a:r>
              <a:rPr lang="en-US" sz="2977">
                <a:solidFill>
                  <a:srgbClr val="394A54"/>
                </a:solidFill>
                <a:latin typeface="Source Sans Pro"/>
                <a:ea typeface="Source Sans Pro"/>
                <a:cs typeface="Source Sans Pro"/>
                <a:sym typeface="Source Sans Pro"/>
              </a:rPr>
              <a:t>e indi</a:t>
            </a:r>
            <a:r>
              <a:rPr lang="en-US" sz="2977">
                <a:solidFill>
                  <a:srgbClr val="394A54"/>
                </a:solidFill>
                <a:latin typeface="Source Sans Pro"/>
                <a:ea typeface="Source Sans Pro"/>
                <a:cs typeface="Source Sans Pro"/>
                <a:sym typeface="Source Sans Pro"/>
              </a:rPr>
              <a:t>vidu</a:t>
            </a:r>
            <a:r>
              <a:rPr lang="en-US" sz="2977">
                <a:solidFill>
                  <a:srgbClr val="394A54"/>
                </a:solidFill>
                <a:latin typeface="Source Sans Pro"/>
                <a:ea typeface="Source Sans Pro"/>
                <a:cs typeface="Source Sans Pro"/>
                <a:sym typeface="Source Sans Pro"/>
              </a:rPr>
              <a:t>ali</a:t>
            </a:r>
            <a:r>
              <a:rPr lang="en-US" sz="2977">
                <a:solidFill>
                  <a:srgbClr val="394A54"/>
                </a:solidFill>
                <a:latin typeface="Source Sans Pro"/>
                <a:ea typeface="Source Sans Pro"/>
                <a:cs typeface="Source Sans Pro"/>
                <a:sym typeface="Source Sans Pro"/>
              </a:rPr>
              <a:t>s</a:t>
            </a:r>
            <a:r>
              <a:rPr lang="en-US" sz="2977">
                <a:solidFill>
                  <a:srgbClr val="394A54"/>
                </a:solidFill>
                <a:latin typeface="Source Sans Pro"/>
                <a:ea typeface="Source Sans Pro"/>
                <a:cs typeface="Source Sans Pro"/>
                <a:sym typeface="Source Sans Pro"/>
              </a:rPr>
              <a:t>tic a</a:t>
            </a:r>
            <a:r>
              <a:rPr lang="en-US" sz="2977">
                <a:solidFill>
                  <a:srgbClr val="394A54"/>
                </a:solidFill>
                <a:latin typeface="Source Sans Pro"/>
                <a:ea typeface="Source Sans Pro"/>
                <a:cs typeface="Source Sans Pro"/>
                <a:sym typeface="Source Sans Pro"/>
              </a:rPr>
              <a:t>ppr</a:t>
            </a:r>
            <a:r>
              <a:rPr lang="en-US" sz="2977">
                <a:solidFill>
                  <a:srgbClr val="394A54"/>
                </a:solidFill>
                <a:latin typeface="Source Sans Pro"/>
                <a:ea typeface="Source Sans Pro"/>
                <a:cs typeface="Source Sans Pro"/>
                <a:sym typeface="Source Sans Pro"/>
              </a:rPr>
              <a:t>oa</a:t>
            </a:r>
            <a:r>
              <a:rPr lang="en-US" sz="2977">
                <a:solidFill>
                  <a:srgbClr val="394A54"/>
                </a:solidFill>
                <a:latin typeface="Source Sans Pro"/>
                <a:ea typeface="Source Sans Pro"/>
                <a:cs typeface="Source Sans Pro"/>
                <a:sym typeface="Source Sans Pro"/>
              </a:rPr>
              <a:t>ch</a:t>
            </a:r>
            <a:r>
              <a:rPr lang="en-US" sz="2977">
                <a:solidFill>
                  <a:srgbClr val="394A54"/>
                </a:solidFill>
                <a:latin typeface="Source Sans Pro"/>
                <a:ea typeface="Source Sans Pro"/>
                <a:cs typeface="Source Sans Pro"/>
                <a:sym typeface="Source Sans Pro"/>
              </a:rPr>
              <a:t> </a:t>
            </a:r>
            <a:r>
              <a:rPr lang="en-US" sz="2977">
                <a:solidFill>
                  <a:srgbClr val="394A54"/>
                </a:solidFill>
                <a:latin typeface="Source Sans Pro"/>
                <a:ea typeface="Source Sans Pro"/>
                <a:cs typeface="Source Sans Pro"/>
                <a:sym typeface="Source Sans Pro"/>
              </a:rPr>
              <a:t>th</a:t>
            </a:r>
            <a:r>
              <a:rPr lang="en-US" sz="2977">
                <a:solidFill>
                  <a:srgbClr val="394A54"/>
                </a:solidFill>
                <a:latin typeface="Source Sans Pro"/>
                <a:ea typeface="Source Sans Pro"/>
                <a:cs typeface="Source Sans Pro"/>
                <a:sym typeface="Source Sans Pro"/>
              </a:rPr>
              <a:t>at</a:t>
            </a:r>
            <a:r>
              <a:rPr lang="en-US" sz="2977">
                <a:solidFill>
                  <a:srgbClr val="394A54"/>
                </a:solidFill>
                <a:latin typeface="Source Sans Pro"/>
                <a:ea typeface="Source Sans Pro"/>
                <a:cs typeface="Source Sans Pro"/>
                <a:sym typeface="Source Sans Pro"/>
              </a:rPr>
              <a:t> emph</a:t>
            </a:r>
            <a:r>
              <a:rPr lang="en-US" sz="2977">
                <a:solidFill>
                  <a:srgbClr val="394A54"/>
                </a:solidFill>
                <a:latin typeface="Source Sans Pro"/>
                <a:ea typeface="Source Sans Pro"/>
                <a:cs typeface="Source Sans Pro"/>
                <a:sym typeface="Source Sans Pro"/>
              </a:rPr>
              <a:t>a</a:t>
            </a:r>
            <a:r>
              <a:rPr lang="en-US" sz="2977">
                <a:solidFill>
                  <a:srgbClr val="394A54"/>
                </a:solidFill>
                <a:latin typeface="Source Sans Pro"/>
                <a:ea typeface="Source Sans Pro"/>
                <a:cs typeface="Source Sans Pro"/>
                <a:sym typeface="Source Sans Pro"/>
              </a:rPr>
              <a:t>siz</a:t>
            </a:r>
            <a:r>
              <a:rPr lang="en-US" sz="2977">
                <a:solidFill>
                  <a:srgbClr val="394A54"/>
                </a:solidFill>
                <a:latin typeface="Source Sans Pro"/>
                <a:ea typeface="Source Sans Pro"/>
                <a:cs typeface="Source Sans Pro"/>
                <a:sym typeface="Source Sans Pro"/>
              </a:rPr>
              <a:t>e</a:t>
            </a:r>
            <a:r>
              <a:rPr lang="en-US" sz="2977">
                <a:solidFill>
                  <a:srgbClr val="394A54"/>
                </a:solidFill>
                <a:latin typeface="Source Sans Pro"/>
                <a:ea typeface="Source Sans Pro"/>
                <a:cs typeface="Source Sans Pro"/>
                <a:sym typeface="Source Sans Pro"/>
              </a:rPr>
              <a:t>s the </a:t>
            </a:r>
            <a:r>
              <a:rPr lang="en-US" b="true" sz="2977">
                <a:solidFill>
                  <a:srgbClr val="394A54"/>
                </a:solidFill>
                <a:latin typeface="Source Sans Pro Bold"/>
                <a:ea typeface="Source Sans Pro Bold"/>
                <a:cs typeface="Source Sans Pro Bold"/>
                <a:sym typeface="Source Sans Pro Bold"/>
              </a:rPr>
              <a:t>positive aspects</a:t>
            </a:r>
            <a:r>
              <a:rPr lang="en-US" sz="2977">
                <a:solidFill>
                  <a:srgbClr val="394A54"/>
                </a:solidFill>
                <a:latin typeface="Source Sans Pro"/>
                <a:ea typeface="Source Sans Pro"/>
                <a:cs typeface="Source Sans Pro"/>
                <a:sym typeface="Source Sans Pro"/>
              </a:rPr>
              <a:t> and </a:t>
            </a:r>
            <a:r>
              <a:rPr lang="en-US" b="true" sz="2977">
                <a:solidFill>
                  <a:srgbClr val="394A54"/>
                </a:solidFill>
                <a:latin typeface="Source Sans Pro Bold"/>
                <a:ea typeface="Source Sans Pro Bold"/>
                <a:cs typeface="Source Sans Pro Bold"/>
                <a:sym typeface="Source Sans Pro Bold"/>
              </a:rPr>
              <a:t>potential benefits</a:t>
            </a:r>
            <a:r>
              <a:rPr lang="en-US" sz="2977">
                <a:solidFill>
                  <a:srgbClr val="394A54"/>
                </a:solidFill>
                <a:latin typeface="Source Sans Pro"/>
                <a:ea typeface="Source Sans Pro"/>
                <a:cs typeface="Source Sans Pro"/>
                <a:sym typeface="Source Sans Pro"/>
              </a:rPr>
              <a:t> of media, emphasising the empowering, communicative, educational, and creative possibilities offered by digital media, and how it can be a force for good. ​</a:t>
            </a:r>
          </a:p>
          <a:p>
            <a:pPr algn="just">
              <a:lnSpc>
                <a:spcPts val="4168"/>
              </a:lnSpc>
              <a:spcBef>
                <a:spcPct val="0"/>
              </a:spcBef>
            </a:pPr>
          </a:p>
          <a:p>
            <a:pPr algn="just">
              <a:lnSpc>
                <a:spcPts val="3608"/>
              </a:lnSpc>
              <a:spcBef>
                <a:spcPct val="0"/>
              </a:spcBef>
            </a:pPr>
            <a:r>
              <a:rPr lang="en-US" sz="2577">
                <a:solidFill>
                  <a:srgbClr val="394A54"/>
                </a:solidFill>
                <a:latin typeface="Source Sans Pro"/>
                <a:ea typeface="Source Sans Pro"/>
                <a:cs typeface="Source Sans Pro"/>
                <a:sym typeface="Source Sans Pro"/>
              </a:rPr>
              <a:t>Questions we should ask - How can media literacy practices be used to:​</a:t>
            </a:r>
          </a:p>
          <a:p>
            <a:pPr algn="just">
              <a:lnSpc>
                <a:spcPts val="3608"/>
              </a:lnSpc>
              <a:spcBef>
                <a:spcPct val="0"/>
              </a:spcBef>
            </a:pPr>
            <a:r>
              <a:rPr lang="en-US" sz="2577">
                <a:solidFill>
                  <a:srgbClr val="394A54"/>
                </a:solidFill>
                <a:latin typeface="Source Sans Pro"/>
                <a:ea typeface="Source Sans Pro"/>
                <a:cs typeface="Source Sans Pro"/>
                <a:sym typeface="Source Sans Pro"/>
              </a:rPr>
              <a:t>​</a:t>
            </a:r>
          </a:p>
          <a:p>
            <a:pPr algn="just" marL="556483" indent="-278241" lvl="1">
              <a:lnSpc>
                <a:spcPts val="3608"/>
              </a:lnSpc>
              <a:buFont typeface="Arial"/>
              <a:buChar char="•"/>
            </a:pPr>
            <a:r>
              <a:rPr lang="en-US" sz="2577">
                <a:solidFill>
                  <a:srgbClr val="394A54"/>
                </a:solidFill>
                <a:latin typeface="Source Sans Pro"/>
                <a:ea typeface="Source Sans Pro"/>
                <a:cs typeface="Source Sans Pro"/>
                <a:sym typeface="Source Sans Pro"/>
              </a:rPr>
              <a:t>develop people’s </a:t>
            </a:r>
            <a:r>
              <a:rPr lang="en-US" b="true" sz="2577">
                <a:solidFill>
                  <a:srgbClr val="394A54"/>
                </a:solidFill>
                <a:latin typeface="Source Sans Pro Bold"/>
                <a:ea typeface="Source Sans Pro Bold"/>
                <a:cs typeface="Source Sans Pro Bold"/>
                <a:sym typeface="Source Sans Pro Bold"/>
              </a:rPr>
              <a:t>literacy </a:t>
            </a:r>
            <a:r>
              <a:rPr lang="en-US" sz="2577">
                <a:solidFill>
                  <a:srgbClr val="394A54"/>
                </a:solidFill>
                <a:latin typeface="Source Sans Pro"/>
                <a:ea typeface="Source Sans Pro"/>
                <a:cs typeface="Source Sans Pro"/>
                <a:sym typeface="Source Sans Pro"/>
              </a:rPr>
              <a:t>and </a:t>
            </a:r>
            <a:r>
              <a:rPr lang="en-US" b="true" sz="2577">
                <a:solidFill>
                  <a:srgbClr val="394A54"/>
                </a:solidFill>
                <a:latin typeface="Source Sans Pro Bold"/>
                <a:ea typeface="Source Sans Pro Bold"/>
                <a:cs typeface="Source Sans Pro Bold"/>
                <a:sym typeface="Source Sans Pro Bold"/>
              </a:rPr>
              <a:t>meaning making practices</a:t>
            </a:r>
            <a:r>
              <a:rPr lang="en-US" sz="2577">
                <a:solidFill>
                  <a:srgbClr val="394A54"/>
                </a:solidFill>
                <a:latin typeface="Source Sans Pro"/>
                <a:ea typeface="Source Sans Pro"/>
                <a:cs typeface="Source Sans Pro"/>
                <a:sym typeface="Source Sans Pro"/>
              </a:rPr>
              <a:t>?​</a:t>
            </a:r>
          </a:p>
          <a:p>
            <a:pPr algn="just" marL="556483" indent="-278241" lvl="1">
              <a:lnSpc>
                <a:spcPts val="3608"/>
              </a:lnSpc>
              <a:spcBef>
                <a:spcPct val="0"/>
              </a:spcBef>
              <a:buFont typeface="Arial"/>
              <a:buChar char="•"/>
            </a:pPr>
            <a:r>
              <a:rPr lang="en-US" sz="2577">
                <a:solidFill>
                  <a:srgbClr val="394A54"/>
                </a:solidFill>
                <a:latin typeface="Source Sans Pro"/>
                <a:ea typeface="Source Sans Pro"/>
                <a:cs typeface="Source Sans Pro"/>
                <a:sym typeface="Source Sans Pro"/>
              </a:rPr>
              <a:t>foster people’s </a:t>
            </a:r>
            <a:r>
              <a:rPr lang="en-US" b="true" sz="2577">
                <a:solidFill>
                  <a:srgbClr val="394A54"/>
                </a:solidFill>
                <a:latin typeface="Source Sans Pro Bold"/>
                <a:ea typeface="Source Sans Pro Bold"/>
                <a:cs typeface="Source Sans Pro Bold"/>
                <a:sym typeface="Source Sans Pro Bold"/>
              </a:rPr>
              <a:t>creativity</a:t>
            </a:r>
            <a:r>
              <a:rPr lang="en-US" sz="2577">
                <a:solidFill>
                  <a:srgbClr val="394A54"/>
                </a:solidFill>
                <a:latin typeface="Source Sans Pro"/>
                <a:ea typeface="Source Sans Pro"/>
                <a:cs typeface="Source Sans Pro"/>
                <a:sym typeface="Source Sans Pro"/>
              </a:rPr>
              <a:t>?​</a:t>
            </a:r>
          </a:p>
          <a:p>
            <a:pPr algn="just" marL="556483" indent="-278241" lvl="1">
              <a:lnSpc>
                <a:spcPts val="3608"/>
              </a:lnSpc>
              <a:spcBef>
                <a:spcPct val="0"/>
              </a:spcBef>
              <a:buFont typeface="Arial"/>
              <a:buChar char="•"/>
            </a:pPr>
            <a:r>
              <a:rPr lang="en-US" sz="2577">
                <a:solidFill>
                  <a:srgbClr val="394A54"/>
                </a:solidFill>
                <a:latin typeface="Source Sans Pro"/>
                <a:ea typeface="Source Sans Pro"/>
                <a:cs typeface="Source Sans Pro"/>
                <a:sym typeface="Source Sans Pro"/>
              </a:rPr>
              <a:t>help people use their </a:t>
            </a:r>
            <a:r>
              <a:rPr lang="en-US" b="true" sz="2577">
                <a:solidFill>
                  <a:srgbClr val="394A54"/>
                </a:solidFill>
                <a:latin typeface="Source Sans Pro Bold"/>
                <a:ea typeface="Source Sans Pro Bold"/>
                <a:cs typeface="Source Sans Pro Bold"/>
                <a:sym typeface="Source Sans Pro Bold"/>
              </a:rPr>
              <a:t>everyday practices </a:t>
            </a:r>
            <a:r>
              <a:rPr lang="en-US" sz="2577">
                <a:solidFill>
                  <a:srgbClr val="394A54"/>
                </a:solidFill>
                <a:latin typeface="Source Sans Pro"/>
                <a:ea typeface="Source Sans Pro"/>
                <a:cs typeface="Source Sans Pro"/>
                <a:sym typeface="Source Sans Pro"/>
              </a:rPr>
              <a:t>and </a:t>
            </a:r>
            <a:r>
              <a:rPr lang="en-US" b="true" sz="2577">
                <a:solidFill>
                  <a:srgbClr val="394A54"/>
                </a:solidFill>
                <a:latin typeface="Source Sans Pro Bold"/>
                <a:ea typeface="Source Sans Pro Bold"/>
                <a:cs typeface="Source Sans Pro Bold"/>
                <a:sym typeface="Source Sans Pro Bold"/>
              </a:rPr>
              <a:t>cultural references </a:t>
            </a:r>
            <a:r>
              <a:rPr lang="en-US" sz="2577">
                <a:solidFill>
                  <a:srgbClr val="394A54"/>
                </a:solidFill>
                <a:latin typeface="Source Sans Pro"/>
                <a:ea typeface="Source Sans Pro"/>
                <a:cs typeface="Source Sans Pro"/>
                <a:sym typeface="Source Sans Pro"/>
              </a:rPr>
              <a:t>in meaningful ways?​</a:t>
            </a:r>
          </a:p>
          <a:p>
            <a:pPr algn="just" marL="556483" indent="-278241" lvl="1">
              <a:lnSpc>
                <a:spcPts val="3608"/>
              </a:lnSpc>
              <a:spcBef>
                <a:spcPct val="0"/>
              </a:spcBef>
              <a:buFont typeface="Arial"/>
              <a:buChar char="•"/>
            </a:pPr>
            <a:r>
              <a:rPr lang="en-US" sz="2577">
                <a:solidFill>
                  <a:srgbClr val="394A54"/>
                </a:solidFill>
                <a:latin typeface="Source Sans Pro"/>
                <a:ea typeface="Source Sans Pro"/>
                <a:cs typeface="Source Sans Pro"/>
                <a:sym typeface="Source Sans Pro"/>
              </a:rPr>
              <a:t>promote </a:t>
            </a:r>
            <a:r>
              <a:rPr lang="en-US" b="true" sz="2577">
                <a:solidFill>
                  <a:srgbClr val="394A54"/>
                </a:solidFill>
                <a:latin typeface="Source Sans Pro Bold"/>
                <a:ea typeface="Source Sans Pro Bold"/>
                <a:cs typeface="Source Sans Pro Bold"/>
                <a:sym typeface="Source Sans Pro Bold"/>
              </a:rPr>
              <a:t>civic participation </a:t>
            </a:r>
            <a:r>
              <a:rPr lang="en-US" sz="2577">
                <a:solidFill>
                  <a:srgbClr val="394A54"/>
                </a:solidFill>
                <a:latin typeface="Source Sans Pro"/>
                <a:ea typeface="Source Sans Pro"/>
                <a:cs typeface="Source Sans Pro"/>
                <a:sym typeface="Source Sans Pro"/>
              </a:rPr>
              <a:t>and </a:t>
            </a:r>
            <a:r>
              <a:rPr lang="en-US" b="true" sz="2577">
                <a:solidFill>
                  <a:srgbClr val="394A54"/>
                </a:solidFill>
                <a:latin typeface="Source Sans Pro Bold"/>
                <a:ea typeface="Source Sans Pro Bold"/>
                <a:cs typeface="Source Sans Pro Bold"/>
                <a:sym typeface="Source Sans Pro Bold"/>
              </a:rPr>
              <a:t>self-expression</a:t>
            </a:r>
            <a:r>
              <a:rPr lang="en-US" sz="2577">
                <a:solidFill>
                  <a:srgbClr val="394A54"/>
                </a:solidFill>
                <a:latin typeface="Source Sans Pro"/>
                <a:ea typeface="Source Sans Pro"/>
                <a:cs typeface="Source Sans Pro"/>
                <a:sym typeface="Source Sans Pro"/>
              </a:rPr>
              <a:t> in digital spaces?​</a:t>
            </a:r>
          </a:p>
          <a:p>
            <a:pPr algn="just" marL="556483" indent="-278241" lvl="1">
              <a:lnSpc>
                <a:spcPts val="3608"/>
              </a:lnSpc>
              <a:spcBef>
                <a:spcPct val="0"/>
              </a:spcBef>
              <a:buFont typeface="Arial"/>
              <a:buChar char="•"/>
            </a:pPr>
            <a:r>
              <a:rPr lang="en-US" sz="2577">
                <a:solidFill>
                  <a:srgbClr val="394A54"/>
                </a:solidFill>
                <a:latin typeface="Source Sans Pro"/>
                <a:ea typeface="Source Sans Pro"/>
                <a:cs typeface="Source Sans Pro"/>
                <a:sym typeface="Source Sans Pro"/>
              </a:rPr>
              <a:t>promote </a:t>
            </a:r>
            <a:r>
              <a:rPr lang="en-US" b="true" sz="2577">
                <a:solidFill>
                  <a:srgbClr val="394A54"/>
                </a:solidFill>
                <a:latin typeface="Source Sans Pro Bold"/>
                <a:ea typeface="Source Sans Pro Bold"/>
                <a:cs typeface="Source Sans Pro Bold"/>
                <a:sym typeface="Source Sans Pro Bold"/>
              </a:rPr>
              <a:t>learning opportunities </a:t>
            </a:r>
            <a:r>
              <a:rPr lang="en-US" sz="2577">
                <a:solidFill>
                  <a:srgbClr val="394A54"/>
                </a:solidFill>
                <a:latin typeface="Source Sans Pro"/>
                <a:ea typeface="Source Sans Pro"/>
                <a:cs typeface="Source Sans Pro"/>
                <a:sym typeface="Source Sans Pro"/>
              </a:rPr>
              <a:t>and </a:t>
            </a:r>
            <a:r>
              <a:rPr lang="en-US" b="true" sz="2577">
                <a:solidFill>
                  <a:srgbClr val="394A54"/>
                </a:solidFill>
                <a:latin typeface="Source Sans Pro Bold"/>
                <a:ea typeface="Source Sans Pro Bold"/>
                <a:cs typeface="Source Sans Pro Bold"/>
                <a:sym typeface="Source Sans Pro Bold"/>
              </a:rPr>
              <a:t>personal development</a:t>
            </a:r>
            <a:r>
              <a:rPr lang="en-US" sz="2577">
                <a:solidFill>
                  <a:srgbClr val="394A54"/>
                </a:solidFill>
                <a:latin typeface="Source Sans Pro"/>
                <a:ea typeface="Source Sans Pro"/>
                <a:cs typeface="Source Sans Pro"/>
                <a:sym typeface="Source Sans Pro"/>
              </a:rPr>
              <a:t>?</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Critical Approach</a:t>
            </a:r>
          </a:p>
        </p:txBody>
      </p:sp>
      <p:sp>
        <p:nvSpPr>
          <p:cNvPr name="TextBox 12" id="12"/>
          <p:cNvSpPr txBox="true"/>
          <p:nvPr/>
        </p:nvSpPr>
        <p:spPr>
          <a:xfrm rot="0">
            <a:off x="1355135" y="2835461"/>
            <a:ext cx="15577730" cy="6187377"/>
          </a:xfrm>
          <a:prstGeom prst="rect">
            <a:avLst/>
          </a:prstGeom>
        </p:spPr>
        <p:txBody>
          <a:bodyPr anchor="t" rtlCol="false" tIns="0" lIns="0" bIns="0" rIns="0">
            <a:spAutoFit/>
          </a:bodyPr>
          <a:lstStyle/>
          <a:p>
            <a:pPr algn="just">
              <a:lnSpc>
                <a:spcPts val="4168"/>
              </a:lnSpc>
              <a:spcBef>
                <a:spcPct val="0"/>
              </a:spcBef>
            </a:pPr>
            <a:r>
              <a:rPr lang="en-US" sz="2977">
                <a:solidFill>
                  <a:srgbClr val="394A54"/>
                </a:solidFill>
                <a:latin typeface="Source Sans Pro"/>
                <a:ea typeface="Source Sans Pro"/>
                <a:cs typeface="Source Sans Pro"/>
                <a:sym typeface="Source Sans Pro"/>
              </a:rPr>
              <a:t>This</a:t>
            </a:r>
            <a:r>
              <a:rPr lang="en-US" sz="2977">
                <a:solidFill>
                  <a:srgbClr val="394A54"/>
                </a:solidFill>
                <a:latin typeface="Source Sans Pro"/>
                <a:ea typeface="Source Sans Pro"/>
                <a:cs typeface="Source Sans Pro"/>
                <a:sym typeface="Source Sans Pro"/>
              </a:rPr>
              <a:t> is a</a:t>
            </a:r>
            <a:r>
              <a:rPr lang="en-US" sz="2977">
                <a:solidFill>
                  <a:srgbClr val="394A54"/>
                </a:solidFill>
                <a:latin typeface="Source Sans Pro"/>
                <a:ea typeface="Source Sans Pro"/>
                <a:cs typeface="Source Sans Pro"/>
                <a:sym typeface="Source Sans Pro"/>
              </a:rPr>
              <a:t> </a:t>
            </a:r>
            <a:r>
              <a:rPr lang="en-US" sz="2977">
                <a:solidFill>
                  <a:srgbClr val="394A54"/>
                </a:solidFill>
                <a:latin typeface="Source Sans Pro"/>
                <a:ea typeface="Source Sans Pro"/>
                <a:cs typeface="Source Sans Pro"/>
                <a:sym typeface="Source Sans Pro"/>
              </a:rPr>
              <a:t>m</a:t>
            </a:r>
            <a:r>
              <a:rPr lang="en-US" sz="2977">
                <a:solidFill>
                  <a:srgbClr val="394A54"/>
                </a:solidFill>
                <a:latin typeface="Source Sans Pro"/>
                <a:ea typeface="Source Sans Pro"/>
                <a:cs typeface="Source Sans Pro"/>
                <a:sym typeface="Source Sans Pro"/>
              </a:rPr>
              <a:t>o</a:t>
            </a:r>
            <a:r>
              <a:rPr lang="en-US" sz="2977">
                <a:solidFill>
                  <a:srgbClr val="394A54"/>
                </a:solidFill>
                <a:latin typeface="Source Sans Pro"/>
                <a:ea typeface="Source Sans Pro"/>
                <a:cs typeface="Source Sans Pro"/>
                <a:sym typeface="Source Sans Pro"/>
              </a:rPr>
              <a:t>r</a:t>
            </a:r>
            <a:r>
              <a:rPr lang="en-US" sz="2977">
                <a:solidFill>
                  <a:srgbClr val="394A54"/>
                </a:solidFill>
                <a:latin typeface="Source Sans Pro"/>
                <a:ea typeface="Source Sans Pro"/>
                <a:cs typeface="Source Sans Pro"/>
                <a:sym typeface="Source Sans Pro"/>
              </a:rPr>
              <a:t>e context</a:t>
            </a:r>
            <a:r>
              <a:rPr lang="en-US" sz="2977">
                <a:solidFill>
                  <a:srgbClr val="394A54"/>
                </a:solidFill>
                <a:latin typeface="Source Sans Pro"/>
                <a:ea typeface="Source Sans Pro"/>
                <a:cs typeface="Source Sans Pro"/>
                <a:sym typeface="Source Sans Pro"/>
              </a:rPr>
              <a:t>u</a:t>
            </a:r>
            <a:r>
              <a:rPr lang="en-US" sz="2977">
                <a:solidFill>
                  <a:srgbClr val="394A54"/>
                </a:solidFill>
                <a:latin typeface="Source Sans Pro"/>
                <a:ea typeface="Source Sans Pro"/>
                <a:cs typeface="Source Sans Pro"/>
                <a:sym typeface="Source Sans Pro"/>
              </a:rPr>
              <a:t>al (or collective) a</a:t>
            </a:r>
            <a:r>
              <a:rPr lang="en-US" sz="2977">
                <a:solidFill>
                  <a:srgbClr val="394A54"/>
                </a:solidFill>
                <a:latin typeface="Source Sans Pro"/>
                <a:ea typeface="Source Sans Pro"/>
                <a:cs typeface="Source Sans Pro"/>
                <a:sym typeface="Source Sans Pro"/>
              </a:rPr>
              <a:t>ppr</a:t>
            </a:r>
            <a:r>
              <a:rPr lang="en-US" sz="2977">
                <a:solidFill>
                  <a:srgbClr val="394A54"/>
                </a:solidFill>
                <a:latin typeface="Source Sans Pro"/>
                <a:ea typeface="Source Sans Pro"/>
                <a:cs typeface="Source Sans Pro"/>
                <a:sym typeface="Source Sans Pro"/>
              </a:rPr>
              <a:t>oa</a:t>
            </a:r>
            <a:r>
              <a:rPr lang="en-US" sz="2977">
                <a:solidFill>
                  <a:srgbClr val="394A54"/>
                </a:solidFill>
                <a:latin typeface="Source Sans Pro"/>
                <a:ea typeface="Source Sans Pro"/>
                <a:cs typeface="Source Sans Pro"/>
                <a:sym typeface="Source Sans Pro"/>
              </a:rPr>
              <a:t>ch</a:t>
            </a:r>
            <a:r>
              <a:rPr lang="en-US" sz="2977">
                <a:solidFill>
                  <a:srgbClr val="394A54"/>
                </a:solidFill>
                <a:latin typeface="Source Sans Pro"/>
                <a:ea typeface="Source Sans Pro"/>
                <a:cs typeface="Source Sans Pro"/>
                <a:sym typeface="Source Sans Pro"/>
              </a:rPr>
              <a:t> </a:t>
            </a:r>
            <a:r>
              <a:rPr lang="en-US" sz="2977">
                <a:solidFill>
                  <a:srgbClr val="394A54"/>
                </a:solidFill>
                <a:latin typeface="Source Sans Pro"/>
                <a:ea typeface="Source Sans Pro"/>
                <a:cs typeface="Source Sans Pro"/>
                <a:sym typeface="Source Sans Pro"/>
              </a:rPr>
              <a:t>th</a:t>
            </a:r>
            <a:r>
              <a:rPr lang="en-US" sz="2977">
                <a:solidFill>
                  <a:srgbClr val="394A54"/>
                </a:solidFill>
                <a:latin typeface="Source Sans Pro"/>
                <a:ea typeface="Source Sans Pro"/>
                <a:cs typeface="Source Sans Pro"/>
                <a:sym typeface="Source Sans Pro"/>
              </a:rPr>
              <a:t>at</a:t>
            </a:r>
            <a:r>
              <a:rPr lang="en-US" sz="2977">
                <a:solidFill>
                  <a:srgbClr val="394A54"/>
                </a:solidFill>
                <a:latin typeface="Source Sans Pro"/>
                <a:ea typeface="Source Sans Pro"/>
                <a:cs typeface="Source Sans Pro"/>
                <a:sym typeface="Source Sans Pro"/>
              </a:rPr>
              <a:t> emph</a:t>
            </a:r>
            <a:r>
              <a:rPr lang="en-US" sz="2977">
                <a:solidFill>
                  <a:srgbClr val="394A54"/>
                </a:solidFill>
                <a:latin typeface="Source Sans Pro"/>
                <a:ea typeface="Source Sans Pro"/>
                <a:cs typeface="Source Sans Pro"/>
                <a:sym typeface="Source Sans Pro"/>
              </a:rPr>
              <a:t>a</a:t>
            </a:r>
            <a:r>
              <a:rPr lang="en-US" sz="2977">
                <a:solidFill>
                  <a:srgbClr val="394A54"/>
                </a:solidFill>
                <a:latin typeface="Source Sans Pro"/>
                <a:ea typeface="Source Sans Pro"/>
                <a:cs typeface="Source Sans Pro"/>
                <a:sym typeface="Source Sans Pro"/>
              </a:rPr>
              <a:t>sis</a:t>
            </a:r>
            <a:r>
              <a:rPr lang="en-US" sz="2977">
                <a:solidFill>
                  <a:srgbClr val="394A54"/>
                </a:solidFill>
                <a:latin typeface="Source Sans Pro"/>
                <a:ea typeface="Source Sans Pro"/>
                <a:cs typeface="Source Sans Pro"/>
                <a:sym typeface="Source Sans Pro"/>
              </a:rPr>
              <a:t>e</a:t>
            </a:r>
            <a:r>
              <a:rPr lang="en-US" sz="2977">
                <a:solidFill>
                  <a:srgbClr val="394A54"/>
                </a:solidFill>
                <a:latin typeface="Source Sans Pro"/>
                <a:ea typeface="Source Sans Pro"/>
                <a:cs typeface="Source Sans Pro"/>
                <a:sym typeface="Source Sans Pro"/>
              </a:rPr>
              <a:t>s a m</a:t>
            </a:r>
            <a:r>
              <a:rPr lang="en-US" sz="2977">
                <a:solidFill>
                  <a:srgbClr val="394A54"/>
                </a:solidFill>
                <a:latin typeface="Source Sans Pro"/>
                <a:ea typeface="Source Sans Pro"/>
                <a:cs typeface="Source Sans Pro"/>
                <a:sym typeface="Source Sans Pro"/>
              </a:rPr>
              <a:t>o</a:t>
            </a:r>
            <a:r>
              <a:rPr lang="en-US" sz="2977">
                <a:solidFill>
                  <a:srgbClr val="394A54"/>
                </a:solidFill>
                <a:latin typeface="Source Sans Pro"/>
                <a:ea typeface="Source Sans Pro"/>
                <a:cs typeface="Source Sans Pro"/>
                <a:sym typeface="Source Sans Pro"/>
              </a:rPr>
              <a:t>re analy</a:t>
            </a:r>
            <a:r>
              <a:rPr lang="en-US" sz="2977">
                <a:solidFill>
                  <a:srgbClr val="394A54"/>
                </a:solidFill>
                <a:latin typeface="Source Sans Pro"/>
                <a:ea typeface="Source Sans Pro"/>
                <a:cs typeface="Source Sans Pro"/>
                <a:sym typeface="Source Sans Pro"/>
              </a:rPr>
              <a:t>ti</a:t>
            </a:r>
            <a:r>
              <a:rPr lang="en-US" sz="2977">
                <a:solidFill>
                  <a:srgbClr val="394A54"/>
                </a:solidFill>
                <a:latin typeface="Source Sans Pro"/>
                <a:ea typeface="Source Sans Pro"/>
                <a:cs typeface="Source Sans Pro"/>
                <a:sym typeface="Source Sans Pro"/>
              </a:rPr>
              <a:t>cal, r</a:t>
            </a:r>
            <a:r>
              <a:rPr lang="en-US" sz="2977">
                <a:solidFill>
                  <a:srgbClr val="394A54"/>
                </a:solidFill>
                <a:latin typeface="Source Sans Pro"/>
                <a:ea typeface="Source Sans Pro"/>
                <a:cs typeface="Source Sans Pro"/>
                <a:sym typeface="Source Sans Pro"/>
              </a:rPr>
              <a:t>e</a:t>
            </a:r>
            <a:r>
              <a:rPr lang="en-US" sz="2977">
                <a:solidFill>
                  <a:srgbClr val="394A54"/>
                </a:solidFill>
                <a:latin typeface="Source Sans Pro"/>
                <a:ea typeface="Source Sans Pro"/>
                <a:cs typeface="Source Sans Pro"/>
                <a:sym typeface="Source Sans Pro"/>
              </a:rPr>
              <a:t>fl</a:t>
            </a:r>
            <a:r>
              <a:rPr lang="en-US" sz="2977">
                <a:solidFill>
                  <a:srgbClr val="394A54"/>
                </a:solidFill>
                <a:latin typeface="Source Sans Pro"/>
                <a:ea typeface="Source Sans Pro"/>
                <a:cs typeface="Source Sans Pro"/>
                <a:sym typeface="Source Sans Pro"/>
              </a:rPr>
              <a:t>ect</a:t>
            </a:r>
            <a:r>
              <a:rPr lang="en-US" sz="2977">
                <a:solidFill>
                  <a:srgbClr val="394A54"/>
                </a:solidFill>
                <a:latin typeface="Source Sans Pro"/>
                <a:ea typeface="Source Sans Pro"/>
                <a:cs typeface="Source Sans Pro"/>
                <a:sym typeface="Source Sans Pro"/>
              </a:rPr>
              <a:t>ive andi</a:t>
            </a:r>
            <a:r>
              <a:rPr lang="en-US" sz="2977">
                <a:solidFill>
                  <a:srgbClr val="394A54"/>
                </a:solidFill>
                <a:latin typeface="Source Sans Pro"/>
                <a:ea typeface="Source Sans Pro"/>
                <a:cs typeface="Source Sans Pro"/>
                <a:sym typeface="Source Sans Pro"/>
              </a:rPr>
              <a:t>n</a:t>
            </a:r>
            <a:r>
              <a:rPr lang="en-US" sz="2977">
                <a:solidFill>
                  <a:srgbClr val="394A54"/>
                </a:solidFill>
                <a:latin typeface="Source Sans Pro"/>
                <a:ea typeface="Source Sans Pro"/>
                <a:cs typeface="Source Sans Pro"/>
                <a:sym typeface="Source Sans Pro"/>
              </a:rPr>
              <a:t>qu</a:t>
            </a:r>
            <a:r>
              <a:rPr lang="en-US" sz="2977">
                <a:solidFill>
                  <a:srgbClr val="394A54"/>
                </a:solidFill>
                <a:latin typeface="Source Sans Pro"/>
                <a:ea typeface="Source Sans Pro"/>
                <a:cs typeface="Source Sans Pro"/>
                <a:sym typeface="Source Sans Pro"/>
              </a:rPr>
              <a:t>i</a:t>
            </a:r>
            <a:r>
              <a:rPr lang="en-US" sz="2977">
                <a:solidFill>
                  <a:srgbClr val="394A54"/>
                </a:solidFill>
                <a:latin typeface="Source Sans Pro"/>
                <a:ea typeface="Source Sans Pro"/>
                <a:cs typeface="Source Sans Pro"/>
                <a:sym typeface="Source Sans Pro"/>
              </a:rPr>
              <a:t>ry-b</a:t>
            </a:r>
            <a:r>
              <a:rPr lang="en-US" sz="2977">
                <a:solidFill>
                  <a:srgbClr val="394A54"/>
                </a:solidFill>
                <a:latin typeface="Source Sans Pro"/>
                <a:ea typeface="Source Sans Pro"/>
                <a:cs typeface="Source Sans Pro"/>
                <a:sym typeface="Source Sans Pro"/>
              </a:rPr>
              <a:t>a</a:t>
            </a:r>
            <a:r>
              <a:rPr lang="en-US" sz="2977">
                <a:solidFill>
                  <a:srgbClr val="394A54"/>
                </a:solidFill>
                <a:latin typeface="Source Sans Pro"/>
                <a:ea typeface="Source Sans Pro"/>
                <a:cs typeface="Source Sans Pro"/>
                <a:sym typeface="Source Sans Pro"/>
              </a:rPr>
              <a:t>sed</a:t>
            </a:r>
            <a:r>
              <a:rPr lang="en-US" sz="2977">
                <a:solidFill>
                  <a:srgbClr val="394A54"/>
                </a:solidFill>
                <a:latin typeface="Source Sans Pro"/>
                <a:ea typeface="Source Sans Pro"/>
                <a:cs typeface="Source Sans Pro"/>
                <a:sym typeface="Source Sans Pro"/>
              </a:rPr>
              <a:t> </a:t>
            </a:r>
            <a:r>
              <a:rPr lang="en-US" sz="2977">
                <a:solidFill>
                  <a:srgbClr val="394A54"/>
                </a:solidFill>
                <a:latin typeface="Source Sans Pro"/>
                <a:ea typeface="Source Sans Pro"/>
                <a:cs typeface="Source Sans Pro"/>
                <a:sym typeface="Source Sans Pro"/>
              </a:rPr>
              <a:t>att</a:t>
            </a:r>
            <a:r>
              <a:rPr lang="en-US" sz="2977">
                <a:solidFill>
                  <a:srgbClr val="394A54"/>
                </a:solidFill>
                <a:latin typeface="Source Sans Pro"/>
                <a:ea typeface="Source Sans Pro"/>
                <a:cs typeface="Source Sans Pro"/>
                <a:sym typeface="Source Sans Pro"/>
              </a:rPr>
              <a:t>it</a:t>
            </a:r>
            <a:r>
              <a:rPr lang="en-US" sz="2977">
                <a:solidFill>
                  <a:srgbClr val="394A54"/>
                </a:solidFill>
                <a:latin typeface="Source Sans Pro"/>
                <a:ea typeface="Source Sans Pro"/>
                <a:cs typeface="Source Sans Pro"/>
                <a:sym typeface="Source Sans Pro"/>
              </a:rPr>
              <a:t>ude towards media. It encourages individuals to critically evaluate the content, production, and impact of media on society.​</a:t>
            </a:r>
          </a:p>
          <a:p>
            <a:pPr algn="just">
              <a:lnSpc>
                <a:spcPts val="4168"/>
              </a:lnSpc>
              <a:spcBef>
                <a:spcPct val="0"/>
              </a:spcBef>
            </a:pPr>
          </a:p>
          <a:p>
            <a:pPr algn="just">
              <a:lnSpc>
                <a:spcPts val="3608"/>
              </a:lnSpc>
              <a:spcBef>
                <a:spcPct val="0"/>
              </a:spcBef>
            </a:pPr>
            <a:r>
              <a:rPr lang="en-US" sz="2577">
                <a:solidFill>
                  <a:srgbClr val="394A54"/>
                </a:solidFill>
                <a:latin typeface="Source Sans Pro"/>
                <a:ea typeface="Source Sans Pro"/>
                <a:cs typeface="Source Sans Pro"/>
                <a:sym typeface="Source Sans Pro"/>
              </a:rPr>
              <a:t>Questions we should ask - How can media literacy practices be used to:​</a:t>
            </a:r>
          </a:p>
          <a:p>
            <a:pPr algn="just">
              <a:lnSpc>
                <a:spcPts val="3608"/>
              </a:lnSpc>
              <a:spcBef>
                <a:spcPct val="0"/>
              </a:spcBef>
            </a:pPr>
            <a:r>
              <a:rPr lang="en-US" sz="2577">
                <a:solidFill>
                  <a:srgbClr val="394A54"/>
                </a:solidFill>
                <a:latin typeface="Source Sans Pro"/>
                <a:ea typeface="Source Sans Pro"/>
                <a:cs typeface="Source Sans Pro"/>
                <a:sym typeface="Source Sans Pro"/>
              </a:rPr>
              <a:t>​</a:t>
            </a:r>
          </a:p>
          <a:p>
            <a:pPr algn="just" marL="556483" indent="-278241" lvl="1">
              <a:lnSpc>
                <a:spcPts val="3608"/>
              </a:lnSpc>
              <a:buFont typeface="Arial"/>
              <a:buChar char="•"/>
            </a:pPr>
            <a:r>
              <a:rPr lang="en-US" sz="2577">
                <a:solidFill>
                  <a:srgbClr val="394A54"/>
                </a:solidFill>
                <a:latin typeface="Source Sans Pro"/>
                <a:ea typeface="Source Sans Pro"/>
                <a:cs typeface="Source Sans Pro"/>
                <a:sym typeface="Source Sans Pro"/>
              </a:rPr>
              <a:t>help people become empowered citizens that make </a:t>
            </a:r>
            <a:r>
              <a:rPr lang="en-US" b="true" sz="2577">
                <a:solidFill>
                  <a:srgbClr val="394A54"/>
                </a:solidFill>
                <a:latin typeface="Source Sans Pro Bold"/>
                <a:ea typeface="Source Sans Pro Bold"/>
                <a:cs typeface="Source Sans Pro Bold"/>
                <a:sym typeface="Source Sans Pro Bold"/>
              </a:rPr>
              <a:t>well-informed decisions</a:t>
            </a:r>
            <a:r>
              <a:rPr lang="en-US" sz="2577">
                <a:solidFill>
                  <a:srgbClr val="394A54"/>
                </a:solidFill>
                <a:latin typeface="Source Sans Pro"/>
                <a:ea typeface="Source Sans Pro"/>
                <a:cs typeface="Source Sans Pro"/>
                <a:sym typeface="Source Sans Pro"/>
              </a:rPr>
              <a:t> about the content and information they consume?​</a:t>
            </a:r>
          </a:p>
          <a:p>
            <a:pPr algn="just" marL="556483" indent="-278241" lvl="1">
              <a:lnSpc>
                <a:spcPts val="3608"/>
              </a:lnSpc>
              <a:spcBef>
                <a:spcPct val="0"/>
              </a:spcBef>
              <a:buFont typeface="Arial"/>
              <a:buChar char="•"/>
            </a:pPr>
            <a:r>
              <a:rPr lang="en-US" sz="2577">
                <a:solidFill>
                  <a:srgbClr val="394A54"/>
                </a:solidFill>
                <a:latin typeface="Source Sans Pro"/>
                <a:ea typeface="Source Sans Pro"/>
                <a:cs typeface="Source Sans Pro"/>
                <a:sym typeface="Source Sans Pro"/>
              </a:rPr>
              <a:t>analyse media messages and understand how they </a:t>
            </a:r>
            <a:r>
              <a:rPr lang="en-US" b="true" sz="2577">
                <a:solidFill>
                  <a:srgbClr val="394A54"/>
                </a:solidFill>
                <a:latin typeface="Source Sans Pro Bold"/>
                <a:ea typeface="Source Sans Pro Bold"/>
                <a:cs typeface="Source Sans Pro Bold"/>
                <a:sym typeface="Source Sans Pro Bold"/>
              </a:rPr>
              <a:t>influence </a:t>
            </a:r>
            <a:r>
              <a:rPr lang="en-US" sz="2577">
                <a:solidFill>
                  <a:srgbClr val="394A54"/>
                </a:solidFill>
                <a:latin typeface="Source Sans Pro"/>
                <a:ea typeface="Source Sans Pro"/>
                <a:cs typeface="Source Sans Pro"/>
                <a:sym typeface="Source Sans Pro"/>
              </a:rPr>
              <a:t>people’s </a:t>
            </a:r>
            <a:r>
              <a:rPr lang="en-US" b="true" sz="2577">
                <a:solidFill>
                  <a:srgbClr val="394A54"/>
                </a:solidFill>
                <a:latin typeface="Source Sans Pro Bold"/>
                <a:ea typeface="Source Sans Pro Bold"/>
                <a:cs typeface="Source Sans Pro Bold"/>
                <a:sym typeface="Source Sans Pro Bold"/>
              </a:rPr>
              <a:t>behaviours </a:t>
            </a:r>
            <a:r>
              <a:rPr lang="en-US" sz="2577">
                <a:solidFill>
                  <a:srgbClr val="394A54"/>
                </a:solidFill>
                <a:latin typeface="Source Sans Pro"/>
                <a:ea typeface="Source Sans Pro"/>
                <a:cs typeface="Source Sans Pro"/>
                <a:sym typeface="Source Sans Pro"/>
              </a:rPr>
              <a:t>and</a:t>
            </a:r>
            <a:r>
              <a:rPr lang="en-US" b="true" sz="2577">
                <a:solidFill>
                  <a:srgbClr val="394A54"/>
                </a:solidFill>
                <a:latin typeface="Source Sans Pro Bold"/>
                <a:ea typeface="Source Sans Pro Bold"/>
                <a:cs typeface="Source Sans Pro Bold"/>
                <a:sym typeface="Source Sans Pro Bold"/>
              </a:rPr>
              <a:t> attitudes</a:t>
            </a:r>
            <a:r>
              <a:rPr lang="en-US" sz="2577">
                <a:solidFill>
                  <a:srgbClr val="394A54"/>
                </a:solidFill>
                <a:latin typeface="Source Sans Pro"/>
                <a:ea typeface="Source Sans Pro"/>
                <a:cs typeface="Source Sans Pro"/>
                <a:sym typeface="Source Sans Pro"/>
              </a:rPr>
              <a:t>?​</a:t>
            </a:r>
          </a:p>
          <a:p>
            <a:pPr algn="just" marL="556483" indent="-278241" lvl="1">
              <a:lnSpc>
                <a:spcPts val="3608"/>
              </a:lnSpc>
              <a:spcBef>
                <a:spcPct val="0"/>
              </a:spcBef>
              <a:buFont typeface="Arial"/>
              <a:buChar char="•"/>
            </a:pPr>
            <a:r>
              <a:rPr lang="en-US" sz="2577">
                <a:solidFill>
                  <a:srgbClr val="394A54"/>
                </a:solidFill>
                <a:latin typeface="Source Sans Pro"/>
                <a:ea typeface="Source Sans Pro"/>
                <a:cs typeface="Source Sans Pro"/>
                <a:sym typeface="Source Sans Pro"/>
              </a:rPr>
              <a:t>critically discuss </a:t>
            </a:r>
            <a:r>
              <a:rPr lang="en-US" b="true" sz="2577">
                <a:solidFill>
                  <a:srgbClr val="394A54"/>
                </a:solidFill>
                <a:latin typeface="Source Sans Pro Bold"/>
                <a:ea typeface="Source Sans Pro Bold"/>
                <a:cs typeface="Source Sans Pro Bold"/>
                <a:sym typeface="Source Sans Pro Bold"/>
              </a:rPr>
              <a:t>power imbalances</a:t>
            </a:r>
            <a:r>
              <a:rPr lang="en-US" sz="2577">
                <a:solidFill>
                  <a:srgbClr val="394A54"/>
                </a:solidFill>
                <a:latin typeface="Source Sans Pro"/>
                <a:ea typeface="Source Sans Pro"/>
                <a:cs typeface="Source Sans Pro"/>
                <a:sym typeface="Source Sans Pro"/>
              </a:rPr>
              <a:t>, </a:t>
            </a:r>
            <a:r>
              <a:rPr lang="en-US" b="true" sz="2577">
                <a:solidFill>
                  <a:srgbClr val="394A54"/>
                </a:solidFill>
                <a:latin typeface="Source Sans Pro Bold"/>
                <a:ea typeface="Source Sans Pro Bold"/>
                <a:cs typeface="Source Sans Pro Bold"/>
                <a:sym typeface="Source Sans Pro Bold"/>
              </a:rPr>
              <a:t>biases </a:t>
            </a:r>
            <a:r>
              <a:rPr lang="en-US" sz="2577">
                <a:solidFill>
                  <a:srgbClr val="394A54"/>
                </a:solidFill>
                <a:latin typeface="Source Sans Pro"/>
                <a:ea typeface="Source Sans Pro"/>
                <a:cs typeface="Source Sans Pro"/>
                <a:sym typeface="Source Sans Pro"/>
              </a:rPr>
              <a:t>and </a:t>
            </a:r>
            <a:r>
              <a:rPr lang="en-US" b="true" sz="2577">
                <a:solidFill>
                  <a:srgbClr val="394A54"/>
                </a:solidFill>
                <a:latin typeface="Source Sans Pro Bold"/>
                <a:ea typeface="Source Sans Pro Bold"/>
                <a:cs typeface="Source Sans Pro Bold"/>
                <a:sym typeface="Source Sans Pro Bold"/>
              </a:rPr>
              <a:t>stereotypes </a:t>
            </a:r>
            <a:r>
              <a:rPr lang="en-US" sz="2577">
                <a:solidFill>
                  <a:srgbClr val="394A54"/>
                </a:solidFill>
                <a:latin typeface="Source Sans Pro"/>
                <a:ea typeface="Source Sans Pro"/>
                <a:cs typeface="Source Sans Pro"/>
                <a:sym typeface="Source Sans Pro"/>
              </a:rPr>
              <a:t>through the analysis of media </a:t>
            </a:r>
            <a:r>
              <a:rPr lang="en-US" b="true" sz="2577">
                <a:solidFill>
                  <a:srgbClr val="394A54"/>
                </a:solidFill>
                <a:latin typeface="Source Sans Pro Bold"/>
                <a:ea typeface="Source Sans Pro Bold"/>
                <a:cs typeface="Source Sans Pro Bold"/>
                <a:sym typeface="Source Sans Pro Bold"/>
              </a:rPr>
              <a:t>representations</a:t>
            </a:r>
            <a:r>
              <a:rPr lang="en-US" sz="2577">
                <a:solidFill>
                  <a:srgbClr val="394A54"/>
                </a:solidFill>
                <a:latin typeface="Source Sans Pro"/>
                <a:ea typeface="Source Sans Pro"/>
                <a:cs typeface="Source Sans Pro"/>
                <a:sym typeface="Source Sans Pro"/>
              </a:rPr>
              <a:t>?​</a:t>
            </a:r>
          </a:p>
          <a:p>
            <a:pPr algn="just" marL="556483" indent="-278241" lvl="1">
              <a:lnSpc>
                <a:spcPts val="3608"/>
              </a:lnSpc>
              <a:spcBef>
                <a:spcPct val="0"/>
              </a:spcBef>
              <a:buFont typeface="Arial"/>
              <a:buChar char="•"/>
            </a:pPr>
            <a:r>
              <a:rPr lang="en-US" sz="2577">
                <a:solidFill>
                  <a:srgbClr val="394A54"/>
                </a:solidFill>
                <a:latin typeface="Source Sans Pro"/>
                <a:ea typeface="Source Sans Pro"/>
                <a:cs typeface="Source Sans Pro"/>
                <a:sym typeface="Source Sans Pro"/>
              </a:rPr>
              <a:t>analyse how media is </a:t>
            </a:r>
            <a:r>
              <a:rPr lang="en-US" b="true" sz="2577">
                <a:solidFill>
                  <a:srgbClr val="394A54"/>
                </a:solidFill>
                <a:latin typeface="Source Sans Pro Bold"/>
                <a:ea typeface="Source Sans Pro Bold"/>
                <a:cs typeface="Source Sans Pro Bold"/>
                <a:sym typeface="Source Sans Pro Bold"/>
              </a:rPr>
              <a:t>produced </a:t>
            </a:r>
            <a:r>
              <a:rPr lang="en-US" sz="2577">
                <a:solidFill>
                  <a:srgbClr val="394A54"/>
                </a:solidFill>
                <a:latin typeface="Source Sans Pro"/>
                <a:ea typeface="Source Sans Pro"/>
                <a:cs typeface="Source Sans Pro"/>
                <a:sym typeface="Source Sans Pro"/>
              </a:rPr>
              <a:t>and the </a:t>
            </a:r>
            <a:r>
              <a:rPr lang="en-US" b="true" sz="2577">
                <a:solidFill>
                  <a:srgbClr val="394A54"/>
                </a:solidFill>
                <a:latin typeface="Source Sans Pro Bold"/>
                <a:ea typeface="Source Sans Pro Bold"/>
                <a:cs typeface="Source Sans Pro Bold"/>
                <a:sym typeface="Source Sans Pro Bold"/>
              </a:rPr>
              <a:t>economic</a:t>
            </a:r>
            <a:r>
              <a:rPr lang="en-US" sz="2577">
                <a:solidFill>
                  <a:srgbClr val="394A54"/>
                </a:solidFill>
                <a:latin typeface="Source Sans Pro"/>
                <a:ea typeface="Source Sans Pro"/>
                <a:cs typeface="Source Sans Pro"/>
                <a:sym typeface="Source Sans Pro"/>
              </a:rPr>
              <a:t> </a:t>
            </a:r>
            <a:r>
              <a:rPr lang="en-US" b="true" sz="2577">
                <a:solidFill>
                  <a:srgbClr val="394A54"/>
                </a:solidFill>
                <a:latin typeface="Source Sans Pro Bold"/>
                <a:ea typeface="Source Sans Pro Bold"/>
                <a:cs typeface="Source Sans Pro Bold"/>
                <a:sym typeface="Source Sans Pro Bold"/>
              </a:rPr>
              <a:t>and political contexts </a:t>
            </a:r>
            <a:r>
              <a:rPr lang="en-US" sz="2577">
                <a:solidFill>
                  <a:srgbClr val="394A54"/>
                </a:solidFill>
                <a:latin typeface="Source Sans Pro"/>
                <a:ea typeface="Source Sans Pro"/>
                <a:cs typeface="Source Sans Pro"/>
                <a:sym typeface="Source Sans Pro"/>
              </a:rPr>
              <a:t>in which it operates?​</a:t>
            </a:r>
          </a:p>
          <a:p>
            <a:pPr algn="just" marL="556483" indent="-278241" lvl="1">
              <a:lnSpc>
                <a:spcPts val="3608"/>
              </a:lnSpc>
              <a:spcBef>
                <a:spcPct val="0"/>
              </a:spcBef>
              <a:buFont typeface="Arial"/>
              <a:buChar char="•"/>
            </a:pPr>
            <a:r>
              <a:rPr lang="en-US" sz="2577">
                <a:solidFill>
                  <a:srgbClr val="394A54"/>
                </a:solidFill>
                <a:latin typeface="Source Sans Pro"/>
                <a:ea typeface="Source Sans Pro"/>
                <a:cs typeface="Source Sans Pro"/>
                <a:sym typeface="Source Sans Pro"/>
              </a:rPr>
              <a:t>discuss the </a:t>
            </a:r>
            <a:r>
              <a:rPr lang="en-US" b="true" sz="2577">
                <a:solidFill>
                  <a:srgbClr val="394A54"/>
                </a:solidFill>
                <a:latin typeface="Source Sans Pro Bold"/>
                <a:ea typeface="Source Sans Pro Bold"/>
                <a:cs typeface="Source Sans Pro Bold"/>
                <a:sym typeface="Source Sans Pro Bold"/>
              </a:rPr>
              <a:t>risks </a:t>
            </a:r>
            <a:r>
              <a:rPr lang="en-US" sz="2577">
                <a:solidFill>
                  <a:srgbClr val="394A54"/>
                </a:solidFill>
                <a:latin typeface="Source Sans Pro"/>
                <a:ea typeface="Source Sans Pro"/>
                <a:cs typeface="Source Sans Pro"/>
                <a:sym typeface="Source Sans Pro"/>
              </a:rPr>
              <a:t>in digital spaces, especially in relation to </a:t>
            </a:r>
            <a:r>
              <a:rPr lang="en-US" b="true" sz="2577">
                <a:solidFill>
                  <a:srgbClr val="394A54"/>
                </a:solidFill>
                <a:latin typeface="Source Sans Pro Bold"/>
                <a:ea typeface="Source Sans Pro Bold"/>
                <a:cs typeface="Source Sans Pro Bold"/>
                <a:sym typeface="Source Sans Pro Bold"/>
              </a:rPr>
              <a:t>privacy </a:t>
            </a:r>
            <a:r>
              <a:rPr lang="en-US" sz="2577">
                <a:solidFill>
                  <a:srgbClr val="394A54"/>
                </a:solidFill>
                <a:latin typeface="Source Sans Pro"/>
                <a:ea typeface="Source Sans Pro"/>
                <a:cs typeface="Source Sans Pro"/>
                <a:sym typeface="Source Sans Pro"/>
              </a:rPr>
              <a:t>and </a:t>
            </a:r>
            <a:r>
              <a:rPr lang="en-US" b="true" sz="2577">
                <a:solidFill>
                  <a:srgbClr val="394A54"/>
                </a:solidFill>
                <a:latin typeface="Source Sans Pro Bold"/>
                <a:ea typeface="Source Sans Pro Bold"/>
                <a:cs typeface="Source Sans Pro Bold"/>
                <a:sym typeface="Source Sans Pro Bold"/>
              </a:rPr>
              <a:t>safety</a:t>
            </a:r>
            <a:r>
              <a:rPr lang="en-US" sz="2577">
                <a:solidFill>
                  <a:srgbClr val="394A54"/>
                </a:solidFill>
                <a:latin typeface="Source Sans Pro"/>
                <a:ea typeface="Source Sans Pro"/>
                <a:cs typeface="Source Sans Pro"/>
                <a:sym typeface="Source Sans Pro"/>
              </a:rPr>
              <a:t>?​</a:t>
            </a:r>
          </a:p>
          <a:p>
            <a:pPr algn="just" marL="556483" indent="-278241" lvl="1">
              <a:lnSpc>
                <a:spcPts val="3608"/>
              </a:lnSpc>
              <a:spcBef>
                <a:spcPct val="0"/>
              </a:spcBef>
              <a:buFont typeface="Arial"/>
              <a:buChar char="•"/>
            </a:pPr>
            <a:r>
              <a:rPr lang="en-US" sz="2577">
                <a:solidFill>
                  <a:srgbClr val="394A54"/>
                </a:solidFill>
                <a:latin typeface="Source Sans Pro"/>
                <a:ea typeface="Source Sans Pro"/>
                <a:cs typeface="Source Sans Pro"/>
                <a:sym typeface="Source Sans Pro"/>
              </a:rPr>
              <a:t>promote the use of digital platforms as tools for </a:t>
            </a:r>
            <a:r>
              <a:rPr lang="en-US" b="true" sz="2577">
                <a:solidFill>
                  <a:srgbClr val="394A54"/>
                </a:solidFill>
                <a:latin typeface="Source Sans Pro Bold"/>
                <a:ea typeface="Source Sans Pro Bold"/>
                <a:cs typeface="Source Sans Pro Bold"/>
                <a:sym typeface="Source Sans Pro Bold"/>
              </a:rPr>
              <a:t>social change </a:t>
            </a:r>
            <a:r>
              <a:rPr lang="en-US" sz="2577">
                <a:solidFill>
                  <a:srgbClr val="394A54"/>
                </a:solidFill>
                <a:latin typeface="Source Sans Pro"/>
                <a:ea typeface="Source Sans Pro"/>
                <a:cs typeface="Source Sans Pro"/>
                <a:sym typeface="Source Sans Pro"/>
              </a:rPr>
              <a:t>and </a:t>
            </a:r>
            <a:r>
              <a:rPr lang="en-US" b="true" sz="2577">
                <a:solidFill>
                  <a:srgbClr val="394A54"/>
                </a:solidFill>
                <a:latin typeface="Source Sans Pro Bold"/>
                <a:ea typeface="Source Sans Pro Bold"/>
                <a:cs typeface="Source Sans Pro Bold"/>
                <a:sym typeface="Source Sans Pro Bold"/>
              </a:rPr>
              <a:t>civic participation</a:t>
            </a:r>
            <a:r>
              <a:rPr lang="en-US" sz="2577">
                <a:solidFill>
                  <a:srgbClr val="394A54"/>
                </a:solidFill>
                <a:latin typeface="Source Sans Pro"/>
                <a:ea typeface="Source Sans Pro"/>
                <a:cs typeface="Source Sans Pro"/>
                <a:sym typeface="Source Sans Pro"/>
              </a:rPr>
              <a: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Freeform 11" id="11"/>
          <p:cNvSpPr/>
          <p:nvPr/>
        </p:nvSpPr>
        <p:spPr>
          <a:xfrm flipH="false" flipV="false" rot="0">
            <a:off x="10287950" y="1392173"/>
            <a:ext cx="6971350" cy="7502653"/>
          </a:xfrm>
          <a:custGeom>
            <a:avLst/>
            <a:gdLst/>
            <a:ahLst/>
            <a:cxnLst/>
            <a:rect r="r" b="b" t="t" l="l"/>
            <a:pathLst>
              <a:path h="7502653" w="6971350">
                <a:moveTo>
                  <a:pt x="0" y="0"/>
                </a:moveTo>
                <a:lnTo>
                  <a:pt x="6971350" y="0"/>
                </a:lnTo>
                <a:lnTo>
                  <a:pt x="6971350" y="7502654"/>
                </a:lnTo>
                <a:lnTo>
                  <a:pt x="0" y="7502654"/>
                </a:lnTo>
                <a:lnTo>
                  <a:pt x="0" y="0"/>
                </a:lnTo>
                <a:close/>
              </a:path>
            </a:pathLst>
          </a:custGeom>
          <a:blipFill>
            <a:blip r:embed="rId2"/>
            <a:stretch>
              <a:fillRect l="0" t="0" r="0" b="0"/>
            </a:stretch>
          </a:blipFill>
        </p:spPr>
      </p:sp>
      <p:sp>
        <p:nvSpPr>
          <p:cNvPr name="TextBox 12" id="12"/>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TextBox 13" id="13"/>
          <p:cNvSpPr txBox="true"/>
          <p:nvPr/>
        </p:nvSpPr>
        <p:spPr>
          <a:xfrm rot="0">
            <a:off x="1323768" y="4347877"/>
            <a:ext cx="6392541" cy="1543622"/>
          </a:xfrm>
          <a:prstGeom prst="rect">
            <a:avLst/>
          </a:prstGeom>
        </p:spPr>
        <p:txBody>
          <a:bodyPr anchor="t" rtlCol="false" tIns="0" lIns="0" bIns="0" rIns="0">
            <a:spAutoFit/>
          </a:bodyPr>
          <a:lstStyle/>
          <a:p>
            <a:pPr algn="just">
              <a:lnSpc>
                <a:spcPts val="4168"/>
              </a:lnSpc>
              <a:spcBef>
                <a:spcPct val="0"/>
              </a:spcBef>
            </a:pPr>
            <a:r>
              <a:rPr lang="en-US" b="true" sz="2977">
                <a:solidFill>
                  <a:srgbClr val="394A54"/>
                </a:solidFill>
                <a:latin typeface="Source Sans Pro Bold"/>
                <a:ea typeface="Source Sans Pro Bold"/>
                <a:cs typeface="Source Sans Pro Bold"/>
                <a:sym typeface="Source Sans Pro Bold"/>
              </a:rPr>
              <a:t>What is medi</a:t>
            </a:r>
            <a:r>
              <a:rPr lang="en-US" b="true" sz="2977">
                <a:solidFill>
                  <a:srgbClr val="394A54"/>
                </a:solidFill>
                <a:latin typeface="Source Sans Pro Bold"/>
                <a:ea typeface="Source Sans Pro Bold"/>
                <a:cs typeface="Source Sans Pro Bold"/>
                <a:sym typeface="Source Sans Pro Bold"/>
              </a:rPr>
              <a:t>a literacy for?​</a:t>
            </a:r>
          </a:p>
          <a:p>
            <a:pPr algn="just">
              <a:lnSpc>
                <a:spcPts val="4168"/>
              </a:lnSpc>
              <a:spcBef>
                <a:spcPct val="0"/>
              </a:spcBef>
            </a:pPr>
            <a:r>
              <a:rPr lang="en-US" b="true" sz="2977">
                <a:solidFill>
                  <a:srgbClr val="394A54"/>
                </a:solidFill>
                <a:latin typeface="Source Sans Pro Bold"/>
                <a:ea typeface="Source Sans Pro Bold"/>
                <a:cs typeface="Source Sans Pro Bold"/>
                <a:sym typeface="Source Sans Pro Bold"/>
              </a:rPr>
              <a:t>​</a:t>
            </a:r>
          </a:p>
          <a:p>
            <a:pPr algn="just">
              <a:lnSpc>
                <a:spcPts val="4168"/>
              </a:lnSpc>
              <a:spcBef>
                <a:spcPct val="0"/>
              </a:spcBef>
            </a:pPr>
            <a:r>
              <a:rPr lang="en-US" b="true" sz="2977">
                <a:solidFill>
                  <a:srgbClr val="394A54"/>
                </a:solidFill>
                <a:latin typeface="Source Sans Pro Bold"/>
                <a:ea typeface="Source Sans Pro Bold"/>
                <a:cs typeface="Source Sans Pro Bold"/>
                <a:sym typeface="Source Sans Pro Bold"/>
              </a:rPr>
              <a:t>What are the uses of media literacy?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Freeform 11" id="11"/>
          <p:cNvSpPr/>
          <p:nvPr/>
        </p:nvSpPr>
        <p:spPr>
          <a:xfrm flipH="false" flipV="false" rot="0">
            <a:off x="1323768" y="2291407"/>
            <a:ext cx="8647319" cy="6749127"/>
          </a:xfrm>
          <a:custGeom>
            <a:avLst/>
            <a:gdLst/>
            <a:ahLst/>
            <a:cxnLst/>
            <a:rect r="r" b="b" t="t" l="l"/>
            <a:pathLst>
              <a:path h="6749127" w="8647319">
                <a:moveTo>
                  <a:pt x="0" y="0"/>
                </a:moveTo>
                <a:lnTo>
                  <a:pt x="8647319" y="0"/>
                </a:lnTo>
                <a:lnTo>
                  <a:pt x="8647319" y="6749127"/>
                </a:lnTo>
                <a:lnTo>
                  <a:pt x="0" y="6749127"/>
                </a:lnTo>
                <a:lnTo>
                  <a:pt x="0" y="0"/>
                </a:lnTo>
                <a:close/>
              </a:path>
            </a:pathLst>
          </a:custGeom>
          <a:blipFill>
            <a:blip r:embed="rId2"/>
            <a:stretch>
              <a:fillRect l="0" t="0" r="0" b="0"/>
            </a:stretch>
          </a:blipFill>
        </p:spPr>
      </p:sp>
      <p:sp>
        <p:nvSpPr>
          <p:cNvPr name="TextBox 12" id="12"/>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TextBox 13" id="13"/>
          <p:cNvSpPr txBox="true"/>
          <p:nvPr/>
        </p:nvSpPr>
        <p:spPr>
          <a:xfrm rot="0">
            <a:off x="10251524" y="8608641"/>
            <a:ext cx="6392541" cy="238696"/>
          </a:xfrm>
          <a:prstGeom prst="rect">
            <a:avLst/>
          </a:prstGeom>
        </p:spPr>
        <p:txBody>
          <a:bodyPr anchor="t" rtlCol="false" tIns="0" lIns="0" bIns="0" rIns="0">
            <a:spAutoFit/>
          </a:bodyPr>
          <a:lstStyle/>
          <a:p>
            <a:pPr algn="just">
              <a:lnSpc>
                <a:spcPts val="2068"/>
              </a:lnSpc>
              <a:spcBef>
                <a:spcPct val="0"/>
              </a:spcBef>
            </a:pPr>
            <a:r>
              <a:rPr lang="en-US" sz="1477">
                <a:solidFill>
                  <a:srgbClr val="000000"/>
                </a:solidFill>
                <a:latin typeface="Source Sans Pro"/>
                <a:ea typeface="Source Sans Pro"/>
                <a:cs typeface="Source Sans Pro"/>
                <a:sym typeface="Source Sans Pro"/>
              </a:rPr>
              <a:t>https://namle.net/resources/core-principles/​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11" id="11"/>
          <p:cNvGrpSpPr/>
          <p:nvPr/>
        </p:nvGrpSpPr>
        <p:grpSpPr>
          <a:xfrm rot="0">
            <a:off x="7600950" y="2339032"/>
            <a:ext cx="3086100" cy="6580385"/>
            <a:chOff x="0" y="0"/>
            <a:chExt cx="812800" cy="1733105"/>
          </a:xfrm>
        </p:grpSpPr>
        <p:sp>
          <p:nvSpPr>
            <p:cNvPr name="Freeform 12" id="12"/>
            <p:cNvSpPr/>
            <p:nvPr/>
          </p:nvSpPr>
          <p:spPr>
            <a:xfrm flipH="false" flipV="false" rot="0">
              <a:off x="0" y="0"/>
              <a:ext cx="812800" cy="1733105"/>
            </a:xfrm>
            <a:custGeom>
              <a:avLst/>
              <a:gdLst/>
              <a:ahLst/>
              <a:cxnLst/>
              <a:rect r="r" b="b" t="t" l="l"/>
              <a:pathLst>
                <a:path h="1733105" w="812800">
                  <a:moveTo>
                    <a:pt x="0" y="0"/>
                  </a:moveTo>
                  <a:lnTo>
                    <a:pt x="812800" y="0"/>
                  </a:lnTo>
                  <a:lnTo>
                    <a:pt x="812800" y="1733105"/>
                  </a:lnTo>
                  <a:lnTo>
                    <a:pt x="0" y="1733105"/>
                  </a:lnTo>
                  <a:close/>
                </a:path>
              </a:pathLst>
            </a:custGeom>
            <a:solidFill>
              <a:srgbClr val="F7F7F7"/>
            </a:solidFill>
          </p:spPr>
        </p:sp>
        <p:sp>
          <p:nvSpPr>
            <p:cNvPr name="TextBox 13" id="13"/>
            <p:cNvSpPr txBox="true"/>
            <p:nvPr/>
          </p:nvSpPr>
          <p:spPr>
            <a:xfrm>
              <a:off x="0" y="-47625"/>
              <a:ext cx="812800" cy="1780730"/>
            </a:xfrm>
            <a:prstGeom prst="rect">
              <a:avLst/>
            </a:prstGeom>
          </p:spPr>
          <p:txBody>
            <a:bodyPr anchor="ctr" rtlCol="false" tIns="50800" lIns="50800" bIns="50800" rIns="50800"/>
            <a:lstStyle/>
            <a:p>
              <a:pPr algn="ctr">
                <a:lnSpc>
                  <a:spcPts val="2519"/>
                </a:lnSpc>
              </a:pPr>
            </a:p>
          </p:txBody>
        </p:sp>
      </p:grpSp>
      <p:sp>
        <p:nvSpPr>
          <p:cNvPr name="Freeform 14" id="14"/>
          <p:cNvSpPr/>
          <p:nvPr/>
        </p:nvSpPr>
        <p:spPr>
          <a:xfrm flipH="false" flipV="false" rot="0">
            <a:off x="1323768" y="2291407"/>
            <a:ext cx="8647319" cy="6749127"/>
          </a:xfrm>
          <a:custGeom>
            <a:avLst/>
            <a:gdLst/>
            <a:ahLst/>
            <a:cxnLst/>
            <a:rect r="r" b="b" t="t" l="l"/>
            <a:pathLst>
              <a:path h="6749127" w="8647319">
                <a:moveTo>
                  <a:pt x="0" y="0"/>
                </a:moveTo>
                <a:lnTo>
                  <a:pt x="8647319" y="0"/>
                </a:lnTo>
                <a:lnTo>
                  <a:pt x="8647319" y="6749127"/>
                </a:lnTo>
                <a:lnTo>
                  <a:pt x="0" y="6749127"/>
                </a:lnTo>
                <a:lnTo>
                  <a:pt x="0" y="0"/>
                </a:lnTo>
                <a:close/>
              </a:path>
            </a:pathLst>
          </a:custGeom>
          <a:blipFill>
            <a:blip r:embed="rId2">
              <a:alphaModFix amt="30000"/>
            </a:blip>
            <a:stretch>
              <a:fillRect l="0" t="0" r="0" b="0"/>
            </a:stretch>
          </a:blipFill>
        </p:spPr>
      </p:sp>
      <p:sp>
        <p:nvSpPr>
          <p:cNvPr name="Freeform 15" id="15"/>
          <p:cNvSpPr/>
          <p:nvPr/>
        </p:nvSpPr>
        <p:spPr>
          <a:xfrm flipH="false" flipV="false" rot="0">
            <a:off x="3513924" y="3576808"/>
            <a:ext cx="11260151" cy="3133384"/>
          </a:xfrm>
          <a:custGeom>
            <a:avLst/>
            <a:gdLst/>
            <a:ahLst/>
            <a:cxnLst/>
            <a:rect r="r" b="b" t="t" l="l"/>
            <a:pathLst>
              <a:path h="3133384" w="11260151">
                <a:moveTo>
                  <a:pt x="0" y="0"/>
                </a:moveTo>
                <a:lnTo>
                  <a:pt x="11260152" y="0"/>
                </a:lnTo>
                <a:lnTo>
                  <a:pt x="11260152" y="3133384"/>
                </a:lnTo>
                <a:lnTo>
                  <a:pt x="0" y="3133384"/>
                </a:lnTo>
                <a:lnTo>
                  <a:pt x="0" y="0"/>
                </a:lnTo>
                <a:close/>
              </a:path>
            </a:pathLst>
          </a:custGeom>
          <a:blipFill>
            <a:blip r:embed="rId3"/>
            <a:stretch>
              <a:fillRect l="0" t="0" r="0" b="0"/>
            </a:stretch>
          </a:blipFill>
        </p:spPr>
      </p:sp>
      <p:sp>
        <p:nvSpPr>
          <p:cNvPr name="TextBox 16" id="16"/>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Freeform 11" id="11"/>
          <p:cNvSpPr/>
          <p:nvPr/>
        </p:nvSpPr>
        <p:spPr>
          <a:xfrm flipH="true" flipV="false" rot="0">
            <a:off x="10246165" y="4296507"/>
            <a:ext cx="7013135" cy="4961793"/>
          </a:xfrm>
          <a:custGeom>
            <a:avLst/>
            <a:gdLst/>
            <a:ahLst/>
            <a:cxnLst/>
            <a:rect r="r" b="b" t="t" l="l"/>
            <a:pathLst>
              <a:path h="4961793" w="7013135">
                <a:moveTo>
                  <a:pt x="7013135" y="0"/>
                </a:moveTo>
                <a:lnTo>
                  <a:pt x="0" y="0"/>
                </a:lnTo>
                <a:lnTo>
                  <a:pt x="0" y="4961793"/>
                </a:lnTo>
                <a:lnTo>
                  <a:pt x="7013135" y="4961793"/>
                </a:lnTo>
                <a:lnTo>
                  <a:pt x="7013135" y="0"/>
                </a:lnTo>
                <a:close/>
              </a:path>
            </a:pathLst>
          </a:custGeom>
          <a:blipFill>
            <a:blip r:embed="rId2"/>
            <a:stretch>
              <a:fillRect l="0" t="0" r="0" b="0"/>
            </a:stretch>
          </a:blipFill>
        </p:spPr>
      </p:sp>
      <p:sp>
        <p:nvSpPr>
          <p:cNvPr name="Freeform 12" id="12"/>
          <p:cNvSpPr/>
          <p:nvPr/>
        </p:nvSpPr>
        <p:spPr>
          <a:xfrm flipH="false" flipV="false" rot="0">
            <a:off x="1323768" y="6777404"/>
            <a:ext cx="4473643" cy="2298334"/>
          </a:xfrm>
          <a:custGeom>
            <a:avLst/>
            <a:gdLst/>
            <a:ahLst/>
            <a:cxnLst/>
            <a:rect r="r" b="b" t="t" l="l"/>
            <a:pathLst>
              <a:path h="2298334" w="4473643">
                <a:moveTo>
                  <a:pt x="0" y="0"/>
                </a:moveTo>
                <a:lnTo>
                  <a:pt x="4473643" y="0"/>
                </a:lnTo>
                <a:lnTo>
                  <a:pt x="4473643" y="2298334"/>
                </a:lnTo>
                <a:lnTo>
                  <a:pt x="0" y="2298334"/>
                </a:lnTo>
                <a:lnTo>
                  <a:pt x="0" y="0"/>
                </a:lnTo>
                <a:close/>
              </a:path>
            </a:pathLst>
          </a:custGeom>
          <a:blipFill>
            <a:blip r:embed="rId3"/>
            <a:stretch>
              <a:fillRect l="0" t="0" r="0" b="0"/>
            </a:stretch>
          </a:blipFill>
        </p:spPr>
      </p:sp>
      <p:sp>
        <p:nvSpPr>
          <p:cNvPr name="TextBox 13" id="13"/>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TextBox 14" id="14"/>
          <p:cNvSpPr txBox="true"/>
          <p:nvPr/>
        </p:nvSpPr>
        <p:spPr>
          <a:xfrm rot="0">
            <a:off x="1323768" y="4154549"/>
            <a:ext cx="8571506" cy="1901702"/>
          </a:xfrm>
          <a:prstGeom prst="rect">
            <a:avLst/>
          </a:prstGeom>
        </p:spPr>
        <p:txBody>
          <a:bodyPr anchor="t" rtlCol="false" tIns="0" lIns="0" bIns="0" rIns="0">
            <a:spAutoFit/>
          </a:bodyPr>
          <a:lstStyle/>
          <a:p>
            <a:pPr algn="just">
              <a:lnSpc>
                <a:spcPts val="5086"/>
              </a:lnSpc>
            </a:pPr>
            <a:r>
              <a:rPr lang="en-US" b="true" sz="3633">
                <a:solidFill>
                  <a:srgbClr val="394A54"/>
                </a:solidFill>
                <a:latin typeface="Source Sans Pro Bold"/>
                <a:ea typeface="Source Sans Pro Bold"/>
                <a:cs typeface="Source Sans Pro Bold"/>
                <a:sym typeface="Source Sans Pro Bold"/>
              </a:rPr>
              <a:t>L</a:t>
            </a:r>
            <a:r>
              <a:rPr lang="en-US" b="true" sz="3633">
                <a:solidFill>
                  <a:srgbClr val="394A54"/>
                </a:solidFill>
                <a:latin typeface="Source Sans Pro Bold"/>
                <a:ea typeface="Source Sans Pro Bold"/>
                <a:cs typeface="Source Sans Pro Bold"/>
                <a:sym typeface="Source Sans Pro Bold"/>
              </a:rPr>
              <a:t>iteracy in the context of mediated reality​</a:t>
            </a:r>
          </a:p>
          <a:p>
            <a:pPr algn="just">
              <a:lnSpc>
                <a:spcPts val="5086"/>
              </a:lnSpc>
            </a:pPr>
          </a:p>
          <a:p>
            <a:pPr algn="just">
              <a:lnSpc>
                <a:spcPts val="5086"/>
              </a:lnSpc>
            </a:pPr>
            <a:r>
              <a:rPr lang="en-US" b="true" sz="3633">
                <a:solidFill>
                  <a:srgbClr val="394A54"/>
                </a:solidFill>
                <a:latin typeface="Source Sans Pro Bold"/>
                <a:ea typeface="Source Sans Pro Bold"/>
                <a:cs typeface="Source Sans Pro Bold"/>
                <a:sym typeface="Source Sans Pro Bold"/>
              </a:rPr>
              <a:t>Meaning Making Practices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Freeform 11" id="11"/>
          <p:cNvSpPr/>
          <p:nvPr/>
        </p:nvSpPr>
        <p:spPr>
          <a:xfrm flipH="false" flipV="false" rot="0">
            <a:off x="4616356" y="2637698"/>
            <a:ext cx="9055288" cy="6061928"/>
          </a:xfrm>
          <a:custGeom>
            <a:avLst/>
            <a:gdLst/>
            <a:ahLst/>
            <a:cxnLst/>
            <a:rect r="r" b="b" t="t" l="l"/>
            <a:pathLst>
              <a:path h="6061928" w="9055288">
                <a:moveTo>
                  <a:pt x="0" y="0"/>
                </a:moveTo>
                <a:lnTo>
                  <a:pt x="9055288" y="0"/>
                </a:lnTo>
                <a:lnTo>
                  <a:pt x="9055288" y="6061928"/>
                </a:lnTo>
                <a:lnTo>
                  <a:pt x="0" y="6061928"/>
                </a:lnTo>
                <a:lnTo>
                  <a:pt x="0" y="0"/>
                </a:lnTo>
                <a:close/>
              </a:path>
            </a:pathLst>
          </a:custGeom>
          <a:blipFill>
            <a:blip r:embed="rId2"/>
            <a:stretch>
              <a:fillRect l="0" t="0" r="0" b="0"/>
            </a:stretch>
          </a:blipFill>
        </p:spPr>
      </p:sp>
      <p:sp>
        <p:nvSpPr>
          <p:cNvPr name="TextBox 12" id="12"/>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11" id="11"/>
          <p:cNvGrpSpPr/>
          <p:nvPr/>
        </p:nvGrpSpPr>
        <p:grpSpPr>
          <a:xfrm rot="0">
            <a:off x="7600950" y="2339032"/>
            <a:ext cx="3086100" cy="6580385"/>
            <a:chOff x="0" y="0"/>
            <a:chExt cx="812800" cy="1733105"/>
          </a:xfrm>
        </p:grpSpPr>
        <p:sp>
          <p:nvSpPr>
            <p:cNvPr name="Freeform 12" id="12"/>
            <p:cNvSpPr/>
            <p:nvPr/>
          </p:nvSpPr>
          <p:spPr>
            <a:xfrm flipH="false" flipV="false" rot="0">
              <a:off x="0" y="0"/>
              <a:ext cx="812800" cy="1733105"/>
            </a:xfrm>
            <a:custGeom>
              <a:avLst/>
              <a:gdLst/>
              <a:ahLst/>
              <a:cxnLst/>
              <a:rect r="r" b="b" t="t" l="l"/>
              <a:pathLst>
                <a:path h="1733105" w="812800">
                  <a:moveTo>
                    <a:pt x="0" y="0"/>
                  </a:moveTo>
                  <a:lnTo>
                    <a:pt x="812800" y="0"/>
                  </a:lnTo>
                  <a:lnTo>
                    <a:pt x="812800" y="1733105"/>
                  </a:lnTo>
                  <a:lnTo>
                    <a:pt x="0" y="1733105"/>
                  </a:lnTo>
                  <a:close/>
                </a:path>
              </a:pathLst>
            </a:custGeom>
            <a:solidFill>
              <a:srgbClr val="F7F7F7"/>
            </a:solidFill>
          </p:spPr>
        </p:sp>
        <p:sp>
          <p:nvSpPr>
            <p:cNvPr name="TextBox 13" id="13"/>
            <p:cNvSpPr txBox="true"/>
            <p:nvPr/>
          </p:nvSpPr>
          <p:spPr>
            <a:xfrm>
              <a:off x="0" y="-47625"/>
              <a:ext cx="812800" cy="1780730"/>
            </a:xfrm>
            <a:prstGeom prst="rect">
              <a:avLst/>
            </a:prstGeom>
          </p:spPr>
          <p:txBody>
            <a:bodyPr anchor="ctr" rtlCol="false" tIns="50800" lIns="50800" bIns="50800" rIns="50800"/>
            <a:lstStyle/>
            <a:p>
              <a:pPr algn="ctr">
                <a:lnSpc>
                  <a:spcPts val="2519"/>
                </a:lnSpc>
              </a:pPr>
            </a:p>
          </p:txBody>
        </p:sp>
      </p:grpSp>
      <p:sp>
        <p:nvSpPr>
          <p:cNvPr name="Freeform 14" id="14"/>
          <p:cNvSpPr/>
          <p:nvPr/>
        </p:nvSpPr>
        <p:spPr>
          <a:xfrm flipH="false" flipV="false" rot="0">
            <a:off x="1323768" y="2291407"/>
            <a:ext cx="8647319" cy="6749127"/>
          </a:xfrm>
          <a:custGeom>
            <a:avLst/>
            <a:gdLst/>
            <a:ahLst/>
            <a:cxnLst/>
            <a:rect r="r" b="b" t="t" l="l"/>
            <a:pathLst>
              <a:path h="6749127" w="8647319">
                <a:moveTo>
                  <a:pt x="0" y="0"/>
                </a:moveTo>
                <a:lnTo>
                  <a:pt x="8647319" y="0"/>
                </a:lnTo>
                <a:lnTo>
                  <a:pt x="8647319" y="6749127"/>
                </a:lnTo>
                <a:lnTo>
                  <a:pt x="0" y="6749127"/>
                </a:lnTo>
                <a:lnTo>
                  <a:pt x="0" y="0"/>
                </a:lnTo>
                <a:close/>
              </a:path>
            </a:pathLst>
          </a:custGeom>
          <a:blipFill>
            <a:blip r:embed="rId2">
              <a:alphaModFix amt="30000"/>
            </a:blip>
            <a:stretch>
              <a:fillRect l="0" t="0" r="0" b="0"/>
            </a:stretch>
          </a:blipFill>
        </p:spPr>
      </p:sp>
      <p:sp>
        <p:nvSpPr>
          <p:cNvPr name="TextBox 15" id="15"/>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Freeform 16" id="16"/>
          <p:cNvSpPr/>
          <p:nvPr/>
        </p:nvSpPr>
        <p:spPr>
          <a:xfrm flipH="false" flipV="false" rot="0">
            <a:off x="3493371" y="3773222"/>
            <a:ext cx="11301259" cy="2740555"/>
          </a:xfrm>
          <a:custGeom>
            <a:avLst/>
            <a:gdLst/>
            <a:ahLst/>
            <a:cxnLst/>
            <a:rect r="r" b="b" t="t" l="l"/>
            <a:pathLst>
              <a:path h="2740555" w="11301259">
                <a:moveTo>
                  <a:pt x="0" y="0"/>
                </a:moveTo>
                <a:lnTo>
                  <a:pt x="11301258" y="0"/>
                </a:lnTo>
                <a:lnTo>
                  <a:pt x="11301258" y="2740556"/>
                </a:lnTo>
                <a:lnTo>
                  <a:pt x="0" y="2740556"/>
                </a:lnTo>
                <a:lnTo>
                  <a:pt x="0" y="0"/>
                </a:lnTo>
                <a:close/>
              </a:path>
            </a:pathLst>
          </a:custGeom>
          <a:blipFill>
            <a:blip r:embed="rId3"/>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TextBox 12" id="12"/>
          <p:cNvSpPr txBox="true"/>
          <p:nvPr/>
        </p:nvSpPr>
        <p:spPr>
          <a:xfrm rot="0">
            <a:off x="1323768" y="3518006"/>
            <a:ext cx="8571506" cy="3174789"/>
          </a:xfrm>
          <a:prstGeom prst="rect">
            <a:avLst/>
          </a:prstGeom>
        </p:spPr>
        <p:txBody>
          <a:bodyPr anchor="t" rtlCol="false" tIns="0" lIns="0" bIns="0" rIns="0">
            <a:spAutoFit/>
          </a:bodyPr>
          <a:lstStyle/>
          <a:p>
            <a:pPr algn="just">
              <a:lnSpc>
                <a:spcPts val="5086"/>
              </a:lnSpc>
            </a:pPr>
            <a:r>
              <a:rPr lang="en-US" b="true" sz="3633">
                <a:solidFill>
                  <a:srgbClr val="394A54"/>
                </a:solidFill>
                <a:latin typeface="Source Sans Pro Bold"/>
                <a:ea typeface="Source Sans Pro Bold"/>
                <a:cs typeface="Source Sans Pro Bold"/>
                <a:sym typeface="Source Sans Pro Bold"/>
              </a:rPr>
              <a:t>An</a:t>
            </a:r>
            <a:r>
              <a:rPr lang="en-US" b="true" sz="3633">
                <a:solidFill>
                  <a:srgbClr val="394A54"/>
                </a:solidFill>
                <a:latin typeface="Source Sans Pro Bold"/>
                <a:ea typeface="Source Sans Pro Bold"/>
                <a:cs typeface="Source Sans Pro Bold"/>
                <a:sym typeface="Source Sans Pro Bold"/>
              </a:rPr>
              <a:t>alysis of media content / information​</a:t>
            </a:r>
          </a:p>
          <a:p>
            <a:pPr algn="just">
              <a:lnSpc>
                <a:spcPts val="5086"/>
              </a:lnSpc>
            </a:pPr>
            <a:r>
              <a:rPr lang="en-US" b="true" sz="3633">
                <a:solidFill>
                  <a:srgbClr val="394A54"/>
                </a:solidFill>
                <a:latin typeface="Source Sans Pro Bold"/>
                <a:ea typeface="Source Sans Pro Bold"/>
                <a:cs typeface="Source Sans Pro Bold"/>
                <a:sym typeface="Source Sans Pro Bold"/>
              </a:rPr>
              <a:t>​</a:t>
            </a:r>
          </a:p>
          <a:p>
            <a:pPr algn="just">
              <a:lnSpc>
                <a:spcPts val="5086"/>
              </a:lnSpc>
            </a:pPr>
            <a:r>
              <a:rPr lang="en-US" b="true" sz="3633">
                <a:solidFill>
                  <a:srgbClr val="394A54"/>
                </a:solidFill>
                <a:latin typeface="Source Sans Pro Bold"/>
                <a:ea typeface="Source Sans Pro Bold"/>
                <a:cs typeface="Source Sans Pro Bold"/>
                <a:sym typeface="Source Sans Pro Bold"/>
              </a:rPr>
              <a:t>Content manipulation / disinformation​</a:t>
            </a:r>
          </a:p>
          <a:p>
            <a:pPr algn="just">
              <a:lnSpc>
                <a:spcPts val="5086"/>
              </a:lnSpc>
            </a:pPr>
            <a:r>
              <a:rPr lang="en-US" b="true" sz="3633">
                <a:solidFill>
                  <a:srgbClr val="394A54"/>
                </a:solidFill>
                <a:latin typeface="Source Sans Pro Bold"/>
                <a:ea typeface="Source Sans Pro Bold"/>
                <a:cs typeface="Source Sans Pro Bold"/>
                <a:sym typeface="Source Sans Pro Bold"/>
              </a:rPr>
              <a:t>​</a:t>
            </a:r>
          </a:p>
          <a:p>
            <a:pPr algn="just">
              <a:lnSpc>
                <a:spcPts val="5086"/>
              </a:lnSpc>
            </a:pPr>
            <a:r>
              <a:rPr lang="en-US" b="true" sz="3633">
                <a:solidFill>
                  <a:srgbClr val="394A54"/>
                </a:solidFill>
                <a:latin typeface="Source Sans Pro Bold"/>
                <a:ea typeface="Source Sans Pro Bold"/>
                <a:cs typeface="Source Sans Pro Bold"/>
                <a:sym typeface="Source Sans Pro Bold"/>
              </a:rPr>
              <a:t>Conspiracy theories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11" id="11"/>
          <p:cNvGrpSpPr/>
          <p:nvPr/>
        </p:nvGrpSpPr>
        <p:grpSpPr>
          <a:xfrm rot="0">
            <a:off x="1367453" y="5795643"/>
            <a:ext cx="15553095" cy="3249756"/>
            <a:chOff x="0" y="0"/>
            <a:chExt cx="20737460" cy="4333008"/>
          </a:xfrm>
        </p:grpSpPr>
        <p:sp>
          <p:nvSpPr>
            <p:cNvPr name="Freeform 12" id="12"/>
            <p:cNvSpPr/>
            <p:nvPr/>
          </p:nvSpPr>
          <p:spPr>
            <a:xfrm flipH="false" flipV="false" rot="0">
              <a:off x="5354563" y="97395"/>
              <a:ext cx="4617259" cy="4138219"/>
            </a:xfrm>
            <a:custGeom>
              <a:avLst/>
              <a:gdLst/>
              <a:ahLst/>
              <a:cxnLst/>
              <a:rect r="r" b="b" t="t" l="l"/>
              <a:pathLst>
                <a:path h="4138219" w="4617259">
                  <a:moveTo>
                    <a:pt x="0" y="0"/>
                  </a:moveTo>
                  <a:lnTo>
                    <a:pt x="4617259" y="0"/>
                  </a:lnTo>
                  <a:lnTo>
                    <a:pt x="4617259" y="4138218"/>
                  </a:lnTo>
                  <a:lnTo>
                    <a:pt x="0" y="4138218"/>
                  </a:lnTo>
                  <a:lnTo>
                    <a:pt x="0" y="0"/>
                  </a:lnTo>
                  <a:close/>
                </a:path>
              </a:pathLst>
            </a:custGeom>
            <a:blipFill>
              <a:blip r:embed="rId2"/>
              <a:stretch>
                <a:fillRect l="0" t="0" r="0" b="0"/>
              </a:stretch>
            </a:blipFill>
          </p:spPr>
        </p:sp>
        <p:sp>
          <p:nvSpPr>
            <p:cNvPr name="Freeform 13" id="13"/>
            <p:cNvSpPr/>
            <p:nvPr/>
          </p:nvSpPr>
          <p:spPr>
            <a:xfrm flipH="false" flipV="false" rot="0">
              <a:off x="0" y="439081"/>
              <a:ext cx="4668710" cy="3454846"/>
            </a:xfrm>
            <a:custGeom>
              <a:avLst/>
              <a:gdLst/>
              <a:ahLst/>
              <a:cxnLst/>
              <a:rect r="r" b="b" t="t" l="l"/>
              <a:pathLst>
                <a:path h="3454846" w="4668710">
                  <a:moveTo>
                    <a:pt x="0" y="0"/>
                  </a:moveTo>
                  <a:lnTo>
                    <a:pt x="4668710" y="0"/>
                  </a:lnTo>
                  <a:lnTo>
                    <a:pt x="4668710" y="3454846"/>
                  </a:lnTo>
                  <a:lnTo>
                    <a:pt x="0" y="34548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0657675" y="0"/>
              <a:ext cx="5070541" cy="4333008"/>
            </a:xfrm>
            <a:custGeom>
              <a:avLst/>
              <a:gdLst/>
              <a:ahLst/>
              <a:cxnLst/>
              <a:rect r="r" b="b" t="t" l="l"/>
              <a:pathLst>
                <a:path h="4333008" w="5070541">
                  <a:moveTo>
                    <a:pt x="0" y="0"/>
                  </a:moveTo>
                  <a:lnTo>
                    <a:pt x="5070541" y="0"/>
                  </a:lnTo>
                  <a:lnTo>
                    <a:pt x="5070541" y="4333008"/>
                  </a:lnTo>
                  <a:lnTo>
                    <a:pt x="0" y="43330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6414068" y="256105"/>
              <a:ext cx="4323392" cy="3820797"/>
            </a:xfrm>
            <a:custGeom>
              <a:avLst/>
              <a:gdLst/>
              <a:ahLst/>
              <a:cxnLst/>
              <a:rect r="r" b="b" t="t" l="l"/>
              <a:pathLst>
                <a:path h="3820797" w="4323392">
                  <a:moveTo>
                    <a:pt x="0" y="0"/>
                  </a:moveTo>
                  <a:lnTo>
                    <a:pt x="4323392" y="0"/>
                  </a:lnTo>
                  <a:lnTo>
                    <a:pt x="4323392" y="3820798"/>
                  </a:lnTo>
                  <a:lnTo>
                    <a:pt x="0" y="3820798"/>
                  </a:lnTo>
                  <a:lnTo>
                    <a:pt x="0" y="0"/>
                  </a:lnTo>
                  <a:close/>
                </a:path>
              </a:pathLst>
            </a:custGeom>
            <a:blipFill>
              <a:blip r:embed="rId7"/>
              <a:stretch>
                <a:fillRect l="0" t="0" r="0" b="0"/>
              </a:stretch>
            </a:blipFill>
          </p:spPr>
        </p:sp>
      </p:grpSp>
      <p:sp>
        <p:nvSpPr>
          <p:cNvPr name="TextBox 16" id="16"/>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TextBox 17" id="17"/>
          <p:cNvSpPr txBox="true"/>
          <p:nvPr/>
        </p:nvSpPr>
        <p:spPr>
          <a:xfrm rot="0">
            <a:off x="1323768" y="3518006"/>
            <a:ext cx="15686939" cy="1898439"/>
          </a:xfrm>
          <a:prstGeom prst="rect">
            <a:avLst/>
          </a:prstGeom>
        </p:spPr>
        <p:txBody>
          <a:bodyPr anchor="t" rtlCol="false" tIns="0" lIns="0" bIns="0" rIns="0">
            <a:spAutoFit/>
          </a:bodyPr>
          <a:lstStyle/>
          <a:p>
            <a:pPr algn="just">
              <a:lnSpc>
                <a:spcPts val="5086"/>
              </a:lnSpc>
            </a:pPr>
            <a:r>
              <a:rPr lang="en-US" b="true" sz="3633">
                <a:solidFill>
                  <a:srgbClr val="394A54"/>
                </a:solidFill>
                <a:latin typeface="Source Sans Pro Bold"/>
                <a:ea typeface="Source Sans Pro Bold"/>
                <a:cs typeface="Source Sans Pro Bold"/>
                <a:sym typeface="Source Sans Pro Bold"/>
              </a:rPr>
              <a:t>Source</a:t>
            </a:r>
            <a:r>
              <a:rPr lang="en-US" b="true" sz="3633">
                <a:solidFill>
                  <a:srgbClr val="394A54"/>
                </a:solidFill>
                <a:latin typeface="Source Sans Pro Bold"/>
                <a:ea typeface="Source Sans Pro Bold"/>
                <a:cs typeface="Source Sans Pro Bold"/>
                <a:sym typeface="Source Sans Pro Bold"/>
              </a:rPr>
              <a:t>s: what is a </a:t>
            </a:r>
            <a:r>
              <a:rPr lang="en-US" b="true" sz="3633">
                <a:solidFill>
                  <a:srgbClr val="E84C3D"/>
                </a:solidFill>
                <a:latin typeface="Source Sans Pro Bold"/>
                <a:ea typeface="Source Sans Pro Bold"/>
                <a:cs typeface="Source Sans Pro Bold"/>
                <a:sym typeface="Source Sans Pro Bold"/>
              </a:rPr>
              <a:t>reliable </a:t>
            </a:r>
            <a:r>
              <a:rPr lang="en-US" b="true" sz="3633">
                <a:solidFill>
                  <a:srgbClr val="394A54"/>
                </a:solidFill>
                <a:latin typeface="Source Sans Pro Bold"/>
                <a:ea typeface="Source Sans Pro Bold"/>
                <a:cs typeface="Source Sans Pro Bold"/>
                <a:sym typeface="Source Sans Pro Bold"/>
              </a:rPr>
              <a:t>source of information?​</a:t>
            </a:r>
          </a:p>
          <a:p>
            <a:pPr algn="just">
              <a:lnSpc>
                <a:spcPts val="5086"/>
              </a:lnSpc>
            </a:pPr>
            <a:r>
              <a:rPr lang="en-US" b="true" sz="3633">
                <a:solidFill>
                  <a:srgbClr val="394A54"/>
                </a:solidFill>
                <a:latin typeface="Source Sans Pro Bold"/>
                <a:ea typeface="Source Sans Pro Bold"/>
                <a:cs typeface="Source Sans Pro Bold"/>
                <a:sym typeface="Source Sans Pro Bold"/>
              </a:rPr>
              <a:t>​</a:t>
            </a:r>
          </a:p>
          <a:p>
            <a:pPr algn="just">
              <a:lnSpc>
                <a:spcPts val="5086"/>
              </a:lnSpc>
            </a:pPr>
            <a:r>
              <a:rPr lang="en-US" b="true" sz="3633">
                <a:solidFill>
                  <a:srgbClr val="394A54"/>
                </a:solidFill>
                <a:latin typeface="Source Sans Pro Bold"/>
                <a:ea typeface="Source Sans Pro Bold"/>
                <a:cs typeface="Source Sans Pro Bold"/>
                <a:sym typeface="Source Sans Pro Bold"/>
              </a:rPr>
              <a:t>Messages: all media messages are </a:t>
            </a:r>
            <a:r>
              <a:rPr lang="en-US" b="true" sz="3633">
                <a:solidFill>
                  <a:srgbClr val="E84C3D"/>
                </a:solidFill>
                <a:latin typeface="Source Sans Pro Bold"/>
                <a:ea typeface="Source Sans Pro Bold"/>
                <a:cs typeface="Source Sans Pro Bold"/>
                <a:sym typeface="Source Sans Pro Bold"/>
              </a:rPr>
              <a:t>constructed</a:t>
            </a:r>
            <a:r>
              <a:rPr lang="en-US" b="true" sz="3633">
                <a:solidFill>
                  <a:srgbClr val="394A54"/>
                </a:solidFill>
                <a:latin typeface="Source Sans Pro Bold"/>
                <a:ea typeface="Source Sans Pro Bold"/>
                <a:cs typeface="Source Sans Pro Bold"/>
                <a:sym typeface="Source Sans Pro Bold"/>
              </a:rPr>
              <a:t>, so they can be </a:t>
            </a:r>
            <a:r>
              <a:rPr lang="en-US" b="true" sz="3633">
                <a:solidFill>
                  <a:srgbClr val="E84C3D"/>
                </a:solidFill>
                <a:latin typeface="Source Sans Pro Bold"/>
                <a:ea typeface="Source Sans Pro Bold"/>
                <a:cs typeface="Source Sans Pro Bold"/>
                <a:sym typeface="Source Sans Pro Bold"/>
              </a:rPr>
              <a:t>deconstructed</a:t>
            </a:r>
            <a:r>
              <a:rPr lang="en-US" b="true" sz="3633">
                <a:solidFill>
                  <a:srgbClr val="394A54"/>
                </a:solidFill>
                <a:latin typeface="Source Sans Pro Bold"/>
                <a:ea typeface="Source Sans Pro Bold"/>
                <a:cs typeface="Source Sans Pro Bold"/>
                <a:sym typeface="Source Sans Pro Bold"/>
              </a:rPr>
              <a: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2"/>
            <a:stretch>
              <a:fillRect l="0" t="-107405" r="0" b="-88058"/>
            </a:stretch>
          </a:blipFill>
        </p:spPr>
      </p:sp>
      <p:grpSp>
        <p:nvGrpSpPr>
          <p:cNvPr name="Group 3" id="3"/>
          <p:cNvGrpSpPr/>
          <p:nvPr/>
        </p:nvGrpSpPr>
        <p:grpSpPr>
          <a:xfrm rot="0">
            <a:off x="9144000" y="0"/>
            <a:ext cx="9144000" cy="10287000"/>
            <a:chOff x="0" y="0"/>
            <a:chExt cx="3549180" cy="3992828"/>
          </a:xfrm>
        </p:grpSpPr>
        <p:sp>
          <p:nvSpPr>
            <p:cNvPr name="Freeform 4" id="4"/>
            <p:cNvSpPr/>
            <p:nvPr/>
          </p:nvSpPr>
          <p:spPr>
            <a:xfrm flipH="false" flipV="false" rot="0">
              <a:off x="0" y="0"/>
              <a:ext cx="3549180" cy="3992828"/>
            </a:xfrm>
            <a:custGeom>
              <a:avLst/>
              <a:gdLst/>
              <a:ahLst/>
              <a:cxnLst/>
              <a:rect r="r" b="b" t="t" l="l"/>
              <a:pathLst>
                <a:path h="3992828" w="3549180">
                  <a:moveTo>
                    <a:pt x="0" y="0"/>
                  </a:moveTo>
                  <a:lnTo>
                    <a:pt x="3549180" y="0"/>
                  </a:lnTo>
                  <a:lnTo>
                    <a:pt x="3549180" y="3992828"/>
                  </a:lnTo>
                  <a:lnTo>
                    <a:pt x="0" y="3992828"/>
                  </a:lnTo>
                  <a:close/>
                </a:path>
              </a:pathLst>
            </a:custGeom>
            <a:solidFill>
              <a:srgbClr val="07428A"/>
            </a:solidFill>
          </p:spPr>
        </p:sp>
        <p:sp>
          <p:nvSpPr>
            <p:cNvPr name="TextBox 5" id="5"/>
            <p:cNvSpPr txBox="true"/>
            <p:nvPr/>
          </p:nvSpPr>
          <p:spPr>
            <a:xfrm>
              <a:off x="0" y="-38100"/>
              <a:ext cx="3549180" cy="4030928"/>
            </a:xfrm>
            <a:prstGeom prst="rect">
              <a:avLst/>
            </a:prstGeom>
          </p:spPr>
          <p:txBody>
            <a:bodyPr anchor="ctr" rtlCol="false" tIns="46904" lIns="46904" bIns="46904" rIns="46904"/>
            <a:lstStyle/>
            <a:p>
              <a:pPr algn="ctr">
                <a:lnSpc>
                  <a:spcPts val="1809"/>
                </a:lnSpc>
                <a:spcBef>
                  <a:spcPct val="0"/>
                </a:spcBef>
              </a:pPr>
            </a:p>
          </p:txBody>
        </p:sp>
      </p:grpSp>
      <p:sp>
        <p:nvSpPr>
          <p:cNvPr name="TextBox 6" id="6"/>
          <p:cNvSpPr txBox="true"/>
          <p:nvPr/>
        </p:nvSpPr>
        <p:spPr>
          <a:xfrm rot="0">
            <a:off x="9870524" y="3774540"/>
            <a:ext cx="7388776" cy="1057348"/>
          </a:xfrm>
          <a:prstGeom prst="rect">
            <a:avLst/>
          </a:prstGeom>
        </p:spPr>
        <p:txBody>
          <a:bodyPr anchor="t" rtlCol="false" tIns="0" lIns="0" bIns="0" rIns="0">
            <a:spAutoFit/>
          </a:bodyPr>
          <a:lstStyle/>
          <a:p>
            <a:pPr algn="l">
              <a:lnSpc>
                <a:spcPts val="8029"/>
              </a:lnSpc>
            </a:pPr>
            <a:r>
              <a:rPr lang="en-US" b="true" sz="7504" i="true">
                <a:solidFill>
                  <a:srgbClr val="F7F7F7"/>
                </a:solidFill>
                <a:latin typeface="Source Sans Pro Bold Italics"/>
                <a:ea typeface="Source Sans Pro Bold Italics"/>
                <a:cs typeface="Source Sans Pro Bold Italics"/>
                <a:sym typeface="Source Sans Pro Bold Italics"/>
              </a:rPr>
              <a:t>SESSION 1</a:t>
            </a:r>
          </a:p>
        </p:txBody>
      </p:sp>
      <p:sp>
        <p:nvSpPr>
          <p:cNvPr name="TextBox 7" id="7"/>
          <p:cNvSpPr txBox="true"/>
          <p:nvPr/>
        </p:nvSpPr>
        <p:spPr>
          <a:xfrm rot="0">
            <a:off x="9870524" y="5864880"/>
            <a:ext cx="7024338" cy="733304"/>
          </a:xfrm>
          <a:prstGeom prst="rect">
            <a:avLst/>
          </a:prstGeom>
        </p:spPr>
        <p:txBody>
          <a:bodyPr anchor="t" rtlCol="false" tIns="0" lIns="0" bIns="0" rIns="0">
            <a:spAutoFit/>
          </a:bodyPr>
          <a:lstStyle/>
          <a:p>
            <a:pPr algn="l">
              <a:lnSpc>
                <a:spcPts val="6017"/>
              </a:lnSpc>
            </a:pPr>
            <a:r>
              <a:rPr lang="en-US" b="true" sz="4298" i="true">
                <a:solidFill>
                  <a:srgbClr val="FFFFFF"/>
                </a:solidFill>
                <a:latin typeface="Source Sans Pro Bold Italics"/>
                <a:ea typeface="Source Sans Pro Bold Italics"/>
                <a:cs typeface="Source Sans Pro Bold Italics"/>
                <a:sym typeface="Source Sans Pro Bold Italics"/>
              </a:rPr>
              <a:t>“What is Media Literacy for?”</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TextBox 12" id="12"/>
          <p:cNvSpPr txBox="true"/>
          <p:nvPr/>
        </p:nvSpPr>
        <p:spPr>
          <a:xfrm rot="0">
            <a:off x="1323768" y="3518006"/>
            <a:ext cx="15686939" cy="4451139"/>
          </a:xfrm>
          <a:prstGeom prst="rect">
            <a:avLst/>
          </a:prstGeom>
        </p:spPr>
        <p:txBody>
          <a:bodyPr anchor="t" rtlCol="false" tIns="0" lIns="0" bIns="0" rIns="0">
            <a:spAutoFit/>
          </a:bodyPr>
          <a:lstStyle/>
          <a:p>
            <a:pPr algn="just">
              <a:lnSpc>
                <a:spcPts val="5086"/>
              </a:lnSpc>
            </a:pPr>
            <a:r>
              <a:rPr lang="en-US" b="true" sz="3633">
                <a:solidFill>
                  <a:srgbClr val="394A54"/>
                </a:solidFill>
                <a:latin typeface="Source Sans Pro Bold"/>
                <a:ea typeface="Source Sans Pro Bold"/>
                <a:cs typeface="Source Sans Pro Bold"/>
                <a:sym typeface="Source Sans Pro Bold"/>
              </a:rPr>
              <a:t>D</a:t>
            </a:r>
            <a:r>
              <a:rPr lang="en-US" b="true" sz="3633">
                <a:solidFill>
                  <a:srgbClr val="394A54"/>
                </a:solidFill>
                <a:latin typeface="Source Sans Pro Bold"/>
                <a:ea typeface="Source Sans Pro Bold"/>
                <a:cs typeface="Source Sans Pro Bold"/>
                <a:sym typeface="Source Sans Pro Bold"/>
              </a:rPr>
              <a:t>isinformation and Conspiracy Theories​</a:t>
            </a:r>
          </a:p>
          <a:p>
            <a:pPr algn="just">
              <a:lnSpc>
                <a:spcPts val="5086"/>
              </a:lnSpc>
            </a:pPr>
          </a:p>
          <a:p>
            <a:pPr algn="just"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QAnon​</a:t>
            </a:r>
          </a:p>
          <a:p>
            <a:pPr algn="just"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Flat earth​</a:t>
            </a:r>
          </a:p>
          <a:p>
            <a:pPr algn="just"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Climate change is a hoax​</a:t>
            </a:r>
          </a:p>
          <a:p>
            <a:pPr algn="just"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Great replacement theory​</a:t>
            </a:r>
          </a:p>
          <a:p>
            <a:pPr algn="just"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COVID19 vaccines are used to control people’s minds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11" id="11"/>
          <p:cNvGrpSpPr/>
          <p:nvPr/>
        </p:nvGrpSpPr>
        <p:grpSpPr>
          <a:xfrm rot="0">
            <a:off x="7600950" y="2339032"/>
            <a:ext cx="3086100" cy="6580385"/>
            <a:chOff x="0" y="0"/>
            <a:chExt cx="812800" cy="1733105"/>
          </a:xfrm>
        </p:grpSpPr>
        <p:sp>
          <p:nvSpPr>
            <p:cNvPr name="Freeform 12" id="12"/>
            <p:cNvSpPr/>
            <p:nvPr/>
          </p:nvSpPr>
          <p:spPr>
            <a:xfrm flipH="false" flipV="false" rot="0">
              <a:off x="0" y="0"/>
              <a:ext cx="812800" cy="1733105"/>
            </a:xfrm>
            <a:custGeom>
              <a:avLst/>
              <a:gdLst/>
              <a:ahLst/>
              <a:cxnLst/>
              <a:rect r="r" b="b" t="t" l="l"/>
              <a:pathLst>
                <a:path h="1733105" w="812800">
                  <a:moveTo>
                    <a:pt x="0" y="0"/>
                  </a:moveTo>
                  <a:lnTo>
                    <a:pt x="812800" y="0"/>
                  </a:lnTo>
                  <a:lnTo>
                    <a:pt x="812800" y="1733105"/>
                  </a:lnTo>
                  <a:lnTo>
                    <a:pt x="0" y="1733105"/>
                  </a:lnTo>
                  <a:close/>
                </a:path>
              </a:pathLst>
            </a:custGeom>
            <a:solidFill>
              <a:srgbClr val="F7F7F7"/>
            </a:solidFill>
          </p:spPr>
        </p:sp>
        <p:sp>
          <p:nvSpPr>
            <p:cNvPr name="TextBox 13" id="13"/>
            <p:cNvSpPr txBox="true"/>
            <p:nvPr/>
          </p:nvSpPr>
          <p:spPr>
            <a:xfrm>
              <a:off x="0" y="-47625"/>
              <a:ext cx="812800" cy="1780730"/>
            </a:xfrm>
            <a:prstGeom prst="rect">
              <a:avLst/>
            </a:prstGeom>
          </p:spPr>
          <p:txBody>
            <a:bodyPr anchor="ctr" rtlCol="false" tIns="50800" lIns="50800" bIns="50800" rIns="50800"/>
            <a:lstStyle/>
            <a:p>
              <a:pPr algn="ctr">
                <a:lnSpc>
                  <a:spcPts val="2519"/>
                </a:lnSpc>
              </a:pPr>
            </a:p>
          </p:txBody>
        </p:sp>
      </p:grpSp>
      <p:sp>
        <p:nvSpPr>
          <p:cNvPr name="Freeform 14" id="14"/>
          <p:cNvSpPr/>
          <p:nvPr/>
        </p:nvSpPr>
        <p:spPr>
          <a:xfrm flipH="false" flipV="false" rot="0">
            <a:off x="1323768" y="2291407"/>
            <a:ext cx="8647319" cy="6749127"/>
          </a:xfrm>
          <a:custGeom>
            <a:avLst/>
            <a:gdLst/>
            <a:ahLst/>
            <a:cxnLst/>
            <a:rect r="r" b="b" t="t" l="l"/>
            <a:pathLst>
              <a:path h="6749127" w="8647319">
                <a:moveTo>
                  <a:pt x="0" y="0"/>
                </a:moveTo>
                <a:lnTo>
                  <a:pt x="8647319" y="0"/>
                </a:lnTo>
                <a:lnTo>
                  <a:pt x="8647319" y="6749127"/>
                </a:lnTo>
                <a:lnTo>
                  <a:pt x="0" y="6749127"/>
                </a:lnTo>
                <a:lnTo>
                  <a:pt x="0" y="0"/>
                </a:lnTo>
                <a:close/>
              </a:path>
            </a:pathLst>
          </a:custGeom>
          <a:blipFill>
            <a:blip r:embed="rId2">
              <a:alphaModFix amt="30000"/>
            </a:blip>
            <a:stretch>
              <a:fillRect l="0" t="0" r="0" b="0"/>
            </a:stretch>
          </a:blipFill>
        </p:spPr>
      </p:sp>
      <p:sp>
        <p:nvSpPr>
          <p:cNvPr name="TextBox 15" id="15"/>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Freeform 16" id="16"/>
          <p:cNvSpPr/>
          <p:nvPr/>
        </p:nvSpPr>
        <p:spPr>
          <a:xfrm flipH="false" flipV="false" rot="0">
            <a:off x="3436123" y="3663680"/>
            <a:ext cx="11415755" cy="2959640"/>
          </a:xfrm>
          <a:custGeom>
            <a:avLst/>
            <a:gdLst/>
            <a:ahLst/>
            <a:cxnLst/>
            <a:rect r="r" b="b" t="t" l="l"/>
            <a:pathLst>
              <a:path h="2959640" w="11415755">
                <a:moveTo>
                  <a:pt x="0" y="0"/>
                </a:moveTo>
                <a:lnTo>
                  <a:pt x="11415754" y="0"/>
                </a:lnTo>
                <a:lnTo>
                  <a:pt x="11415754" y="2959640"/>
                </a:lnTo>
                <a:lnTo>
                  <a:pt x="0" y="2959640"/>
                </a:lnTo>
                <a:lnTo>
                  <a:pt x="0" y="0"/>
                </a:lnTo>
                <a:close/>
              </a:path>
            </a:pathLst>
          </a:custGeom>
          <a:blipFill>
            <a:blip r:embed="rId3"/>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TextBox 12" id="12"/>
          <p:cNvSpPr txBox="true"/>
          <p:nvPr/>
        </p:nvSpPr>
        <p:spPr>
          <a:xfrm rot="0">
            <a:off x="1323768" y="3518006"/>
            <a:ext cx="12432993" cy="3174789"/>
          </a:xfrm>
          <a:prstGeom prst="rect">
            <a:avLst/>
          </a:prstGeom>
        </p:spPr>
        <p:txBody>
          <a:bodyPr anchor="t" rtlCol="false" tIns="0" lIns="0" bIns="0" rIns="0">
            <a:spAutoFit/>
          </a:bodyPr>
          <a:lstStyle/>
          <a:p>
            <a:pPr algn="just">
              <a:lnSpc>
                <a:spcPts val="5086"/>
              </a:lnSpc>
            </a:pPr>
            <a:r>
              <a:rPr lang="en-US" b="true" sz="3633">
                <a:solidFill>
                  <a:srgbClr val="394A54"/>
                </a:solidFill>
                <a:latin typeface="Source Sans Pro Bold"/>
                <a:ea typeface="Source Sans Pro Bold"/>
                <a:cs typeface="Source Sans Pro Bold"/>
                <a:sym typeface="Source Sans Pro Bold"/>
              </a:rPr>
              <a:t>Cont</a:t>
            </a:r>
            <a:r>
              <a:rPr lang="en-US" b="true" sz="3633">
                <a:solidFill>
                  <a:srgbClr val="394A54"/>
                </a:solidFill>
                <a:latin typeface="Source Sans Pro Bold"/>
                <a:ea typeface="Source Sans Pro Bold"/>
                <a:cs typeface="Source Sans Pro Bold"/>
                <a:sym typeface="Source Sans Pro Bold"/>
              </a:rPr>
              <a:t>inuous tech and pedagogical innovation​</a:t>
            </a:r>
          </a:p>
          <a:p>
            <a:pPr algn="just">
              <a:lnSpc>
                <a:spcPts val="5086"/>
              </a:lnSpc>
            </a:pPr>
            <a:r>
              <a:rPr lang="en-US" b="true" sz="3633">
                <a:solidFill>
                  <a:srgbClr val="394A54"/>
                </a:solidFill>
                <a:latin typeface="Source Sans Pro Bold"/>
                <a:ea typeface="Source Sans Pro Bold"/>
                <a:cs typeface="Source Sans Pro Bold"/>
                <a:sym typeface="Source Sans Pro Bold"/>
              </a:rPr>
              <a:t>​</a:t>
            </a:r>
          </a:p>
          <a:p>
            <a:pPr algn="just">
              <a:lnSpc>
                <a:spcPts val="5086"/>
              </a:lnSpc>
            </a:pPr>
            <a:r>
              <a:rPr lang="en-US" b="true" sz="3633">
                <a:solidFill>
                  <a:srgbClr val="394A54"/>
                </a:solidFill>
                <a:latin typeface="Source Sans Pro Bold"/>
                <a:ea typeface="Source Sans Pro Bold"/>
                <a:cs typeface="Source Sans Pro Bold"/>
                <a:sym typeface="Source Sans Pro Bold"/>
              </a:rPr>
              <a:t>Cultural engagement (pop culture practices)​</a:t>
            </a:r>
          </a:p>
          <a:p>
            <a:pPr algn="just">
              <a:lnSpc>
                <a:spcPts val="5086"/>
              </a:lnSpc>
            </a:pPr>
            <a:r>
              <a:rPr lang="en-US" b="true" sz="3633">
                <a:solidFill>
                  <a:srgbClr val="394A54"/>
                </a:solidFill>
                <a:latin typeface="Source Sans Pro Bold"/>
                <a:ea typeface="Source Sans Pro Bold"/>
                <a:cs typeface="Source Sans Pro Bold"/>
                <a:sym typeface="Source Sans Pro Bold"/>
              </a:rPr>
              <a:t>​</a:t>
            </a:r>
          </a:p>
          <a:p>
            <a:pPr algn="just">
              <a:lnSpc>
                <a:spcPts val="5086"/>
              </a:lnSpc>
            </a:pPr>
            <a:r>
              <a:rPr lang="en-US" b="true" sz="3633">
                <a:solidFill>
                  <a:srgbClr val="394A54"/>
                </a:solidFill>
                <a:latin typeface="Source Sans Pro Bold"/>
                <a:ea typeface="Source Sans Pro Bold"/>
                <a:cs typeface="Source Sans Pro Bold"/>
                <a:sym typeface="Source Sans Pro Bold"/>
              </a:rPr>
              <a:t>Safe and responsible participation in digital media spaces</a:t>
            </a:r>
          </a:p>
        </p:txBody>
      </p:sp>
    </p:spTree>
  </p:cSld>
  <p:clrMapOvr>
    <a:masterClrMapping/>
  </p:clrMapOvr>
</p:sld>
</file>

<file path=ppt/slides/slide23.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TextBox 12" id="12"/>
          <p:cNvSpPr txBox="true"/>
          <p:nvPr/>
        </p:nvSpPr>
        <p:spPr>
          <a:xfrm rot="0">
            <a:off x="1323768" y="2537445"/>
            <a:ext cx="15697236" cy="1019683"/>
          </a:xfrm>
          <a:prstGeom prst="rect">
            <a:avLst/>
          </a:prstGeom>
        </p:spPr>
        <p:txBody>
          <a:bodyPr anchor="t" rtlCol="false" tIns="0" lIns="0" bIns="0" rIns="0">
            <a:spAutoFit/>
          </a:bodyPr>
          <a:lstStyle/>
          <a:p>
            <a:pPr algn="just">
              <a:lnSpc>
                <a:spcPts val="4171"/>
              </a:lnSpc>
            </a:pPr>
            <a:r>
              <a:rPr lang="en-US" sz="2979">
                <a:solidFill>
                  <a:srgbClr val="394A54"/>
                </a:solidFill>
                <a:latin typeface="Source Sans Pro"/>
                <a:ea typeface="Source Sans Pro"/>
                <a:cs typeface="Source Sans Pro"/>
                <a:sym typeface="Source Sans Pro"/>
              </a:rPr>
              <a:t>Everyone </a:t>
            </a:r>
            <a:r>
              <a:rPr lang="en-US" sz="2979">
                <a:solidFill>
                  <a:srgbClr val="394A54"/>
                </a:solidFill>
                <a:latin typeface="Source Sans Pro"/>
                <a:ea typeface="Source Sans Pro"/>
                <a:cs typeface="Source Sans Pro"/>
                <a:sym typeface="Source Sans Pro"/>
              </a:rPr>
              <a:t>is talking about AI and how it impacts our experience with digital media. This means there are new knowledge and skills to be learned.​</a:t>
            </a:r>
          </a:p>
        </p:txBody>
      </p:sp>
      <p:grpSp>
        <p:nvGrpSpPr>
          <p:cNvPr name="Group 13" id="13"/>
          <p:cNvGrpSpPr/>
          <p:nvPr/>
        </p:nvGrpSpPr>
        <p:grpSpPr>
          <a:xfrm rot="0">
            <a:off x="4435558" y="3937785"/>
            <a:ext cx="9416885" cy="5320515"/>
            <a:chOff x="0" y="0"/>
            <a:chExt cx="12555846" cy="7094020"/>
          </a:xfrm>
        </p:grpSpPr>
        <p:grpSp>
          <p:nvGrpSpPr>
            <p:cNvPr name="Group 14" id="14"/>
            <p:cNvGrpSpPr/>
            <p:nvPr/>
          </p:nvGrpSpPr>
          <p:grpSpPr>
            <a:xfrm rot="0">
              <a:off x="0" y="0"/>
              <a:ext cx="12555846" cy="7094020"/>
              <a:chOff x="0" y="0"/>
              <a:chExt cx="4291878" cy="2424900"/>
            </a:xfrm>
          </p:grpSpPr>
          <p:sp>
            <p:nvSpPr>
              <p:cNvPr name="Freeform 15" id="15"/>
              <p:cNvSpPr/>
              <p:nvPr/>
            </p:nvSpPr>
            <p:spPr>
              <a:xfrm flipH="false" flipV="false" rot="0">
                <a:off x="0" y="0"/>
                <a:ext cx="4291878" cy="2424900"/>
              </a:xfrm>
              <a:custGeom>
                <a:avLst/>
                <a:gdLst/>
                <a:ahLst/>
                <a:cxnLst/>
                <a:rect r="r" b="b" t="t" l="l"/>
                <a:pathLst>
                  <a:path h="2424900" w="4291878">
                    <a:moveTo>
                      <a:pt x="0" y="0"/>
                    </a:moveTo>
                    <a:lnTo>
                      <a:pt x="4291878" y="0"/>
                    </a:lnTo>
                    <a:lnTo>
                      <a:pt x="4291878" y="2424900"/>
                    </a:lnTo>
                    <a:lnTo>
                      <a:pt x="0" y="2424900"/>
                    </a:lnTo>
                    <a:close/>
                  </a:path>
                </a:pathLst>
              </a:custGeom>
              <a:solidFill>
                <a:srgbClr val="07428A"/>
              </a:solidFill>
            </p:spPr>
          </p:sp>
          <p:sp>
            <p:nvSpPr>
              <p:cNvPr name="TextBox 16" id="16"/>
              <p:cNvSpPr txBox="true"/>
              <p:nvPr/>
            </p:nvSpPr>
            <p:spPr>
              <a:xfrm>
                <a:off x="0" y="-38100"/>
                <a:ext cx="4291878" cy="2463000"/>
              </a:xfrm>
              <a:prstGeom prst="rect">
                <a:avLst/>
              </a:prstGeom>
            </p:spPr>
            <p:txBody>
              <a:bodyPr anchor="ctr" rtlCol="false" tIns="39945" lIns="39945" bIns="39945" rIns="39945"/>
              <a:lstStyle/>
              <a:p>
                <a:pPr algn="ctr">
                  <a:lnSpc>
                    <a:spcPts val="1809"/>
                  </a:lnSpc>
                  <a:spcBef>
                    <a:spcPct val="0"/>
                  </a:spcBef>
                </a:pPr>
              </a:p>
            </p:txBody>
          </p:sp>
        </p:grpSp>
        <p:grpSp>
          <p:nvGrpSpPr>
            <p:cNvPr name="Group 17" id="17"/>
            <p:cNvGrpSpPr/>
            <p:nvPr/>
          </p:nvGrpSpPr>
          <p:grpSpPr>
            <a:xfrm rot="0">
              <a:off x="289978" y="1017654"/>
              <a:ext cx="3706450" cy="1543958"/>
              <a:chOff x="0" y="0"/>
              <a:chExt cx="1266950" cy="527760"/>
            </a:xfrm>
          </p:grpSpPr>
          <p:sp>
            <p:nvSpPr>
              <p:cNvPr name="Freeform 18" id="18"/>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006794"/>
              </a:solidFill>
              <a:ln w="38100" cap="sq">
                <a:solidFill>
                  <a:srgbClr val="FFFFFF"/>
                </a:solidFill>
                <a:prstDash val="solid"/>
                <a:miter/>
              </a:ln>
            </p:spPr>
          </p:sp>
          <p:sp>
            <p:nvSpPr>
              <p:cNvPr name="TextBox 19" id="19"/>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Privacy</a:t>
                </a:r>
              </a:p>
            </p:txBody>
          </p:sp>
        </p:grpSp>
        <p:grpSp>
          <p:nvGrpSpPr>
            <p:cNvPr name="Group 20" id="20"/>
            <p:cNvGrpSpPr/>
            <p:nvPr/>
          </p:nvGrpSpPr>
          <p:grpSpPr>
            <a:xfrm rot="0">
              <a:off x="4424698" y="1017654"/>
              <a:ext cx="3706450" cy="1543958"/>
              <a:chOff x="0" y="0"/>
              <a:chExt cx="1266950" cy="527760"/>
            </a:xfrm>
          </p:grpSpPr>
          <p:sp>
            <p:nvSpPr>
              <p:cNvPr name="Freeform 21" id="21"/>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6ABFA7"/>
              </a:solidFill>
              <a:ln w="38100" cap="sq">
                <a:solidFill>
                  <a:srgbClr val="FFFFFF"/>
                </a:solidFill>
                <a:prstDash val="solid"/>
                <a:miter/>
              </a:ln>
            </p:spPr>
          </p:sp>
          <p:sp>
            <p:nvSpPr>
              <p:cNvPr name="TextBox 22" id="22"/>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Surveillance</a:t>
                </a:r>
              </a:p>
            </p:txBody>
          </p:sp>
        </p:grpSp>
        <p:grpSp>
          <p:nvGrpSpPr>
            <p:cNvPr name="Group 23" id="23"/>
            <p:cNvGrpSpPr/>
            <p:nvPr/>
          </p:nvGrpSpPr>
          <p:grpSpPr>
            <a:xfrm rot="0">
              <a:off x="8563777" y="1017654"/>
              <a:ext cx="3706450" cy="1543958"/>
              <a:chOff x="0" y="0"/>
              <a:chExt cx="1266950" cy="527760"/>
            </a:xfrm>
          </p:grpSpPr>
          <p:sp>
            <p:nvSpPr>
              <p:cNvPr name="Freeform 24" id="24"/>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C04A22"/>
              </a:solidFill>
              <a:ln w="38100" cap="sq">
                <a:solidFill>
                  <a:srgbClr val="FFFFFF"/>
                </a:solidFill>
                <a:prstDash val="solid"/>
                <a:miter/>
              </a:ln>
            </p:spPr>
          </p:sp>
          <p:sp>
            <p:nvSpPr>
              <p:cNvPr name="TextBox 25" id="25"/>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Copyright</a:t>
                </a:r>
              </a:p>
            </p:txBody>
          </p:sp>
        </p:grpSp>
        <p:grpSp>
          <p:nvGrpSpPr>
            <p:cNvPr name="Group 26" id="26"/>
            <p:cNvGrpSpPr/>
            <p:nvPr/>
          </p:nvGrpSpPr>
          <p:grpSpPr>
            <a:xfrm rot="0">
              <a:off x="4424698" y="5256036"/>
              <a:ext cx="3706450" cy="1543958"/>
              <a:chOff x="0" y="0"/>
              <a:chExt cx="1266950" cy="527760"/>
            </a:xfrm>
          </p:grpSpPr>
          <p:sp>
            <p:nvSpPr>
              <p:cNvPr name="Freeform 27" id="27"/>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CEE1AC"/>
              </a:solidFill>
              <a:ln w="38100" cap="sq">
                <a:solidFill>
                  <a:srgbClr val="FFFFFF"/>
                </a:solidFill>
                <a:prstDash val="solid"/>
                <a:miter/>
              </a:ln>
            </p:spPr>
          </p:sp>
          <p:sp>
            <p:nvSpPr>
              <p:cNvPr name="TextBox 28" id="28"/>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Mis/disinformation</a:t>
                </a:r>
              </a:p>
            </p:txBody>
          </p:sp>
        </p:grpSp>
        <p:grpSp>
          <p:nvGrpSpPr>
            <p:cNvPr name="Group 29" id="29"/>
            <p:cNvGrpSpPr/>
            <p:nvPr/>
          </p:nvGrpSpPr>
          <p:grpSpPr>
            <a:xfrm rot="0">
              <a:off x="287799" y="3188923"/>
              <a:ext cx="3706450" cy="1543958"/>
              <a:chOff x="0" y="0"/>
              <a:chExt cx="1266950" cy="527760"/>
            </a:xfrm>
          </p:grpSpPr>
          <p:sp>
            <p:nvSpPr>
              <p:cNvPr name="Freeform 30" id="30"/>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908A54"/>
              </a:solidFill>
              <a:ln w="38100" cap="sq">
                <a:solidFill>
                  <a:srgbClr val="FFFFFF"/>
                </a:solidFill>
                <a:prstDash val="solid"/>
                <a:miter/>
              </a:ln>
            </p:spPr>
          </p:sp>
          <p:sp>
            <p:nvSpPr>
              <p:cNvPr name="TextBox 31" id="31"/>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Ownership</a:t>
                </a:r>
              </a:p>
            </p:txBody>
          </p:sp>
        </p:grpSp>
        <p:grpSp>
          <p:nvGrpSpPr>
            <p:cNvPr name="Group 32" id="32"/>
            <p:cNvGrpSpPr/>
            <p:nvPr/>
          </p:nvGrpSpPr>
          <p:grpSpPr>
            <a:xfrm rot="0">
              <a:off x="4418161" y="3188923"/>
              <a:ext cx="3706450" cy="1543958"/>
              <a:chOff x="0" y="0"/>
              <a:chExt cx="1266950" cy="527760"/>
            </a:xfrm>
          </p:grpSpPr>
          <p:sp>
            <p:nvSpPr>
              <p:cNvPr name="Freeform 33" id="33"/>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004AAD"/>
              </a:solidFill>
              <a:ln w="38100" cap="sq">
                <a:solidFill>
                  <a:srgbClr val="FFFFFF"/>
                </a:solidFill>
                <a:prstDash val="solid"/>
                <a:miter/>
              </a:ln>
            </p:spPr>
          </p:sp>
          <p:sp>
            <p:nvSpPr>
              <p:cNvPr name="TextBox 34" id="34"/>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Misrepresentation</a:t>
                </a:r>
              </a:p>
            </p:txBody>
          </p:sp>
        </p:grpSp>
        <p:grpSp>
          <p:nvGrpSpPr>
            <p:cNvPr name="Group 35" id="35"/>
            <p:cNvGrpSpPr/>
            <p:nvPr/>
          </p:nvGrpSpPr>
          <p:grpSpPr>
            <a:xfrm rot="0">
              <a:off x="8561598" y="3188923"/>
              <a:ext cx="3706450" cy="1543958"/>
              <a:chOff x="0" y="0"/>
              <a:chExt cx="1266950" cy="527760"/>
            </a:xfrm>
          </p:grpSpPr>
          <p:sp>
            <p:nvSpPr>
              <p:cNvPr name="Freeform 36" id="36"/>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425173"/>
              </a:solidFill>
              <a:ln w="38100" cap="sq">
                <a:solidFill>
                  <a:srgbClr val="FFFFFF"/>
                </a:solidFill>
                <a:prstDash val="solid"/>
                <a:miter/>
              </a:ln>
            </p:spPr>
          </p:sp>
          <p:sp>
            <p:nvSpPr>
              <p:cNvPr name="TextBox 37" id="37"/>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Algorithmic bias</a:t>
                </a:r>
              </a:p>
            </p:txBody>
          </p:sp>
        </p:grpSp>
        <p:sp>
          <p:nvSpPr>
            <p:cNvPr name="TextBox 38" id="38"/>
            <p:cNvSpPr txBox="true"/>
            <p:nvPr/>
          </p:nvSpPr>
          <p:spPr>
            <a:xfrm rot="0">
              <a:off x="2634268" y="186057"/>
              <a:ext cx="7296026" cy="645202"/>
            </a:xfrm>
            <a:prstGeom prst="rect">
              <a:avLst/>
            </a:prstGeom>
          </p:spPr>
          <p:txBody>
            <a:bodyPr anchor="t" rtlCol="false" tIns="0" lIns="0" bIns="0" rIns="0">
              <a:spAutoFit/>
            </a:bodyPr>
            <a:lstStyle/>
            <a:p>
              <a:pPr algn="ctr">
                <a:lnSpc>
                  <a:spcPts val="4171"/>
                </a:lnSpc>
              </a:pPr>
              <a:r>
                <a:rPr lang="en-US" sz="2979">
                  <a:solidFill>
                    <a:srgbClr val="FFFFFF"/>
                  </a:solidFill>
                  <a:latin typeface="Source Sans Pro"/>
                  <a:ea typeface="Source Sans Pro"/>
                  <a:cs typeface="Source Sans Pro"/>
                  <a:sym typeface="Source Sans Pro"/>
                </a:rPr>
                <a:t>Issues and challenges to consider:</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11" id="11"/>
          <p:cNvGrpSpPr/>
          <p:nvPr/>
        </p:nvGrpSpPr>
        <p:grpSpPr>
          <a:xfrm rot="0">
            <a:off x="1843208" y="4870556"/>
            <a:ext cx="14601583" cy="3734965"/>
            <a:chOff x="0" y="0"/>
            <a:chExt cx="19468778" cy="4979954"/>
          </a:xfrm>
        </p:grpSpPr>
        <p:sp>
          <p:nvSpPr>
            <p:cNvPr name="Freeform 12" id="12"/>
            <p:cNvSpPr/>
            <p:nvPr/>
          </p:nvSpPr>
          <p:spPr>
            <a:xfrm flipH="false" flipV="false" rot="0">
              <a:off x="661664" y="1353793"/>
              <a:ext cx="4297672" cy="3626161"/>
            </a:xfrm>
            <a:custGeom>
              <a:avLst/>
              <a:gdLst/>
              <a:ahLst/>
              <a:cxnLst/>
              <a:rect r="r" b="b" t="t" l="l"/>
              <a:pathLst>
                <a:path h="3626161" w="4297672">
                  <a:moveTo>
                    <a:pt x="0" y="0"/>
                  </a:moveTo>
                  <a:lnTo>
                    <a:pt x="4297672" y="0"/>
                  </a:lnTo>
                  <a:lnTo>
                    <a:pt x="4297672" y="3626161"/>
                  </a:lnTo>
                  <a:lnTo>
                    <a:pt x="0" y="36261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0" y="-76200"/>
              <a:ext cx="5620999" cy="804052"/>
            </a:xfrm>
            <a:prstGeom prst="rect">
              <a:avLst/>
            </a:prstGeom>
          </p:spPr>
          <p:txBody>
            <a:bodyPr anchor="t" rtlCol="false" tIns="0" lIns="0" bIns="0" rIns="0">
              <a:spAutoFit/>
            </a:bodyPr>
            <a:lstStyle/>
            <a:p>
              <a:pPr algn="ctr">
                <a:lnSpc>
                  <a:spcPts val="5086"/>
                </a:lnSpc>
              </a:pPr>
              <a:r>
                <a:rPr lang="en-US" b="true" sz="3633">
                  <a:solidFill>
                    <a:srgbClr val="394A54"/>
                  </a:solidFill>
                  <a:latin typeface="Source Sans Pro Bold"/>
                  <a:ea typeface="Source Sans Pro Bold"/>
                  <a:cs typeface="Source Sans Pro Bold"/>
                  <a:sym typeface="Source Sans Pro Bold"/>
                </a:rPr>
                <a:t>Cultural expression​</a:t>
              </a:r>
            </a:p>
          </p:txBody>
        </p:sp>
        <p:sp>
          <p:nvSpPr>
            <p:cNvPr name="Freeform 14" id="14"/>
            <p:cNvSpPr/>
            <p:nvPr/>
          </p:nvSpPr>
          <p:spPr>
            <a:xfrm flipH="false" flipV="false" rot="0">
              <a:off x="6815871" y="1599970"/>
              <a:ext cx="5837035" cy="3297925"/>
            </a:xfrm>
            <a:custGeom>
              <a:avLst/>
              <a:gdLst/>
              <a:ahLst/>
              <a:cxnLst/>
              <a:rect r="r" b="b" t="t" l="l"/>
              <a:pathLst>
                <a:path h="3297925" w="5837035">
                  <a:moveTo>
                    <a:pt x="0" y="0"/>
                  </a:moveTo>
                  <a:lnTo>
                    <a:pt x="5837035" y="0"/>
                  </a:lnTo>
                  <a:lnTo>
                    <a:pt x="5837035" y="3297925"/>
                  </a:lnTo>
                  <a:lnTo>
                    <a:pt x="0" y="32979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6923889" y="5859"/>
              <a:ext cx="5620999" cy="804052"/>
            </a:xfrm>
            <a:prstGeom prst="rect">
              <a:avLst/>
            </a:prstGeom>
          </p:spPr>
          <p:txBody>
            <a:bodyPr anchor="t" rtlCol="false" tIns="0" lIns="0" bIns="0" rIns="0">
              <a:spAutoFit/>
            </a:bodyPr>
            <a:lstStyle/>
            <a:p>
              <a:pPr algn="ctr">
                <a:lnSpc>
                  <a:spcPts val="5086"/>
                </a:lnSpc>
              </a:pPr>
              <a:r>
                <a:rPr lang="en-US" b="true" sz="3633">
                  <a:solidFill>
                    <a:srgbClr val="394A54"/>
                  </a:solidFill>
                  <a:latin typeface="Source Sans Pro Bold"/>
                  <a:ea typeface="Source Sans Pro Bold"/>
                  <a:cs typeface="Source Sans Pro Bold"/>
                  <a:sym typeface="Source Sans Pro Bold"/>
                </a:rPr>
                <a:t>Div</a:t>
              </a:r>
              <a:r>
                <a:rPr lang="en-US" b="true" sz="3633">
                  <a:solidFill>
                    <a:srgbClr val="394A54"/>
                  </a:solidFill>
                  <a:latin typeface="Source Sans Pro Bold"/>
                  <a:ea typeface="Source Sans Pro Bold"/>
                  <a:cs typeface="Source Sans Pro Bold"/>
                  <a:sym typeface="Source Sans Pro Bold"/>
                </a:rPr>
                <a:t>ersity​</a:t>
              </a:r>
            </a:p>
          </p:txBody>
        </p:sp>
        <p:sp>
          <p:nvSpPr>
            <p:cNvPr name="Freeform 16" id="16"/>
            <p:cNvSpPr/>
            <p:nvPr/>
          </p:nvSpPr>
          <p:spPr>
            <a:xfrm flipH="false" flipV="false" rot="0">
              <a:off x="14946722" y="1517572"/>
              <a:ext cx="3423111" cy="3380322"/>
            </a:xfrm>
            <a:custGeom>
              <a:avLst/>
              <a:gdLst/>
              <a:ahLst/>
              <a:cxnLst/>
              <a:rect r="r" b="b" t="t" l="l"/>
              <a:pathLst>
                <a:path h="3380322" w="3423111">
                  <a:moveTo>
                    <a:pt x="0" y="0"/>
                  </a:moveTo>
                  <a:lnTo>
                    <a:pt x="3423112" y="0"/>
                  </a:lnTo>
                  <a:lnTo>
                    <a:pt x="3423112" y="3380323"/>
                  </a:lnTo>
                  <a:lnTo>
                    <a:pt x="0" y="33803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13847779" y="5859"/>
              <a:ext cx="5620999" cy="804052"/>
            </a:xfrm>
            <a:prstGeom prst="rect">
              <a:avLst/>
            </a:prstGeom>
          </p:spPr>
          <p:txBody>
            <a:bodyPr anchor="t" rtlCol="false" tIns="0" lIns="0" bIns="0" rIns="0">
              <a:spAutoFit/>
            </a:bodyPr>
            <a:lstStyle/>
            <a:p>
              <a:pPr algn="ctr">
                <a:lnSpc>
                  <a:spcPts val="5086"/>
                </a:lnSpc>
              </a:pPr>
              <a:r>
                <a:rPr lang="en-US" b="true" sz="3633">
                  <a:solidFill>
                    <a:srgbClr val="394A54"/>
                  </a:solidFill>
                  <a:latin typeface="Source Sans Pro Bold"/>
                  <a:ea typeface="Source Sans Pro Bold"/>
                  <a:cs typeface="Source Sans Pro Bold"/>
                  <a:sym typeface="Source Sans Pro Bold"/>
                </a:rPr>
                <a:t>Inc</a:t>
              </a:r>
              <a:r>
                <a:rPr lang="en-US" b="true" sz="3633">
                  <a:solidFill>
                    <a:srgbClr val="394A54"/>
                  </a:solidFill>
                  <a:latin typeface="Source Sans Pro Bold"/>
                  <a:ea typeface="Source Sans Pro Bold"/>
                  <a:cs typeface="Source Sans Pro Bold"/>
                  <a:sym typeface="Source Sans Pro Bold"/>
                </a:rPr>
                <a:t>lusion​</a:t>
              </a:r>
            </a:p>
          </p:txBody>
        </p:sp>
      </p:grpSp>
      <p:sp>
        <p:nvSpPr>
          <p:cNvPr name="TextBox 18" id="18"/>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TextBox 19" id="19"/>
          <p:cNvSpPr txBox="true"/>
          <p:nvPr/>
        </p:nvSpPr>
        <p:spPr>
          <a:xfrm rot="0">
            <a:off x="1323768" y="2537445"/>
            <a:ext cx="15697236" cy="1019683"/>
          </a:xfrm>
          <a:prstGeom prst="rect">
            <a:avLst/>
          </a:prstGeom>
        </p:spPr>
        <p:txBody>
          <a:bodyPr anchor="t" rtlCol="false" tIns="0" lIns="0" bIns="0" rIns="0">
            <a:spAutoFit/>
          </a:bodyPr>
          <a:lstStyle/>
          <a:p>
            <a:pPr algn="just">
              <a:lnSpc>
                <a:spcPts val="4171"/>
              </a:lnSpc>
            </a:pPr>
            <a:r>
              <a:rPr lang="en-US" sz="2979">
                <a:solidFill>
                  <a:srgbClr val="394A54"/>
                </a:solidFill>
                <a:latin typeface="Source Sans Pro"/>
                <a:ea typeface="Source Sans Pro"/>
                <a:cs typeface="Source Sans Pro"/>
                <a:sym typeface="Source Sans Pro"/>
              </a:rPr>
              <a:t>Acknowledge</a:t>
            </a:r>
            <a:r>
              <a:rPr lang="en-US" sz="2979">
                <a:solidFill>
                  <a:srgbClr val="394A54"/>
                </a:solidFill>
                <a:latin typeface="Source Sans Pro"/>
                <a:ea typeface="Source Sans Pro"/>
                <a:cs typeface="Source Sans Pro"/>
                <a:sym typeface="Source Sans Pro"/>
              </a:rPr>
              <a:t> the importance of people’s everyday experiences with digital media andhow they participate in the digital culture environment.​</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11" id="11"/>
          <p:cNvGrpSpPr/>
          <p:nvPr/>
        </p:nvGrpSpPr>
        <p:grpSpPr>
          <a:xfrm rot="0">
            <a:off x="3091858" y="4025346"/>
            <a:ext cx="12104285" cy="4942266"/>
            <a:chOff x="0" y="0"/>
            <a:chExt cx="16139046" cy="6589689"/>
          </a:xfrm>
        </p:grpSpPr>
        <p:sp>
          <p:nvSpPr>
            <p:cNvPr name="Freeform 12" id="12"/>
            <p:cNvSpPr/>
            <p:nvPr/>
          </p:nvSpPr>
          <p:spPr>
            <a:xfrm flipH="false" flipV="false" rot="0">
              <a:off x="352578" y="1220355"/>
              <a:ext cx="5651930" cy="5369333"/>
            </a:xfrm>
            <a:custGeom>
              <a:avLst/>
              <a:gdLst/>
              <a:ahLst/>
              <a:cxnLst/>
              <a:rect r="r" b="b" t="t" l="l"/>
              <a:pathLst>
                <a:path h="5369333" w="5651930">
                  <a:moveTo>
                    <a:pt x="0" y="0"/>
                  </a:moveTo>
                  <a:lnTo>
                    <a:pt x="5651930" y="0"/>
                  </a:lnTo>
                  <a:lnTo>
                    <a:pt x="5651930" y="5369334"/>
                  </a:lnTo>
                  <a:lnTo>
                    <a:pt x="0" y="5369334"/>
                  </a:lnTo>
                  <a:lnTo>
                    <a:pt x="0" y="0"/>
                  </a:lnTo>
                  <a:close/>
                </a:path>
              </a:pathLst>
            </a:custGeom>
            <a:blipFill>
              <a:blip r:embed="rId2"/>
              <a:stretch>
                <a:fillRect l="0" t="0" r="0" b="0"/>
              </a:stretch>
            </a:blipFill>
          </p:spPr>
        </p:sp>
        <p:sp>
          <p:nvSpPr>
            <p:cNvPr name="TextBox 13" id="13"/>
            <p:cNvSpPr txBox="true"/>
            <p:nvPr/>
          </p:nvSpPr>
          <p:spPr>
            <a:xfrm rot="0">
              <a:off x="0" y="-76200"/>
              <a:ext cx="6357086" cy="899366"/>
            </a:xfrm>
            <a:prstGeom prst="rect">
              <a:avLst/>
            </a:prstGeom>
          </p:spPr>
          <p:txBody>
            <a:bodyPr anchor="t" rtlCol="false" tIns="0" lIns="0" bIns="0" rIns="0">
              <a:spAutoFit/>
            </a:bodyPr>
            <a:lstStyle/>
            <a:p>
              <a:pPr algn="ctr">
                <a:lnSpc>
                  <a:spcPts val="5752"/>
                </a:lnSpc>
              </a:pPr>
              <a:r>
                <a:rPr lang="en-US" b="true" sz="4109">
                  <a:solidFill>
                    <a:srgbClr val="394A54"/>
                  </a:solidFill>
                  <a:latin typeface="Source Sans Pro Bold"/>
                  <a:ea typeface="Source Sans Pro Bold"/>
                  <a:cs typeface="Source Sans Pro Bold"/>
                  <a:sym typeface="Source Sans Pro Bold"/>
                </a:rPr>
                <a:t>Ha</a:t>
              </a:r>
              <a:r>
                <a:rPr lang="en-US" b="true" sz="4109">
                  <a:solidFill>
                    <a:srgbClr val="394A54"/>
                  </a:solidFill>
                  <a:latin typeface="Source Sans Pro Bold"/>
                  <a:ea typeface="Source Sans Pro Bold"/>
                  <a:cs typeface="Source Sans Pro Bold"/>
                  <a:sym typeface="Source Sans Pro Bold"/>
                </a:rPr>
                <a:t>te Speech​</a:t>
              </a:r>
            </a:p>
          </p:txBody>
        </p:sp>
        <p:sp>
          <p:nvSpPr>
            <p:cNvPr name="Freeform 14" id="14"/>
            <p:cNvSpPr/>
            <p:nvPr/>
          </p:nvSpPr>
          <p:spPr>
            <a:xfrm flipH="false" flipV="false" rot="0">
              <a:off x="9918388" y="1220355"/>
              <a:ext cx="6084230" cy="5369333"/>
            </a:xfrm>
            <a:custGeom>
              <a:avLst/>
              <a:gdLst/>
              <a:ahLst/>
              <a:cxnLst/>
              <a:rect r="r" b="b" t="t" l="l"/>
              <a:pathLst>
                <a:path h="5369333" w="6084230">
                  <a:moveTo>
                    <a:pt x="0" y="0"/>
                  </a:moveTo>
                  <a:lnTo>
                    <a:pt x="6084230" y="0"/>
                  </a:lnTo>
                  <a:lnTo>
                    <a:pt x="6084230" y="5369334"/>
                  </a:lnTo>
                  <a:lnTo>
                    <a:pt x="0" y="5369334"/>
                  </a:lnTo>
                  <a:lnTo>
                    <a:pt x="0" y="0"/>
                  </a:lnTo>
                  <a:close/>
                </a:path>
              </a:pathLst>
            </a:custGeom>
            <a:blipFill>
              <a:blip r:embed="rId3"/>
              <a:stretch>
                <a:fillRect l="0" t="0" r="0" b="0"/>
              </a:stretch>
            </a:blipFill>
          </p:spPr>
        </p:sp>
        <p:sp>
          <p:nvSpPr>
            <p:cNvPr name="TextBox 15" id="15"/>
            <p:cNvSpPr txBox="true"/>
            <p:nvPr/>
          </p:nvSpPr>
          <p:spPr>
            <a:xfrm rot="0">
              <a:off x="9781960" y="-76200"/>
              <a:ext cx="6357086" cy="899366"/>
            </a:xfrm>
            <a:prstGeom prst="rect">
              <a:avLst/>
            </a:prstGeom>
          </p:spPr>
          <p:txBody>
            <a:bodyPr anchor="t" rtlCol="false" tIns="0" lIns="0" bIns="0" rIns="0">
              <a:spAutoFit/>
            </a:bodyPr>
            <a:lstStyle/>
            <a:p>
              <a:pPr algn="ctr">
                <a:lnSpc>
                  <a:spcPts val="5752"/>
                </a:lnSpc>
              </a:pPr>
              <a:r>
                <a:rPr lang="en-US" b="true" sz="4109">
                  <a:solidFill>
                    <a:srgbClr val="394A54"/>
                  </a:solidFill>
                  <a:latin typeface="Source Sans Pro Bold"/>
                  <a:ea typeface="Source Sans Pro Bold"/>
                  <a:cs typeface="Source Sans Pro Bold"/>
                  <a:sym typeface="Source Sans Pro Bold"/>
                </a:rPr>
                <a:t>Cyb</a:t>
              </a:r>
              <a:r>
                <a:rPr lang="en-US" b="true" sz="4109">
                  <a:solidFill>
                    <a:srgbClr val="394A54"/>
                  </a:solidFill>
                  <a:latin typeface="Source Sans Pro Bold"/>
                  <a:ea typeface="Source Sans Pro Bold"/>
                  <a:cs typeface="Source Sans Pro Bold"/>
                  <a:sym typeface="Source Sans Pro Bold"/>
                </a:rPr>
                <a:t>erbullying​</a:t>
              </a:r>
            </a:p>
          </p:txBody>
        </p:sp>
      </p:grpSp>
      <p:sp>
        <p:nvSpPr>
          <p:cNvPr name="TextBox 16" id="16"/>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TextBox 17" id="17"/>
          <p:cNvSpPr txBox="true"/>
          <p:nvPr/>
        </p:nvSpPr>
        <p:spPr>
          <a:xfrm rot="0">
            <a:off x="1323768" y="2537445"/>
            <a:ext cx="15697236" cy="1019683"/>
          </a:xfrm>
          <a:prstGeom prst="rect">
            <a:avLst/>
          </a:prstGeom>
        </p:spPr>
        <p:txBody>
          <a:bodyPr anchor="t" rtlCol="false" tIns="0" lIns="0" bIns="0" rIns="0">
            <a:spAutoFit/>
          </a:bodyPr>
          <a:lstStyle/>
          <a:p>
            <a:pPr algn="just">
              <a:lnSpc>
                <a:spcPts val="4171"/>
              </a:lnSpc>
            </a:pPr>
            <a:r>
              <a:rPr lang="en-US" sz="2979">
                <a:solidFill>
                  <a:srgbClr val="394A54"/>
                </a:solidFill>
                <a:latin typeface="Source Sans Pro"/>
                <a:ea typeface="Source Sans Pro"/>
                <a:cs typeface="Source Sans Pro"/>
                <a:sym typeface="Source Sans Pro"/>
              </a:rPr>
              <a:t>Acknowledge</a:t>
            </a:r>
            <a:r>
              <a:rPr lang="en-US" sz="2979">
                <a:solidFill>
                  <a:srgbClr val="394A54"/>
                </a:solidFill>
                <a:latin typeface="Source Sans Pro"/>
                <a:ea typeface="Source Sans Pro"/>
                <a:cs typeface="Source Sans Pro"/>
                <a:sym typeface="Source Sans Pro"/>
              </a:rPr>
              <a:t> the threats and challenges in digital spaces, and understand ourresponsibility as digital citizens. ​</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11" id="11"/>
          <p:cNvGrpSpPr/>
          <p:nvPr/>
        </p:nvGrpSpPr>
        <p:grpSpPr>
          <a:xfrm rot="0">
            <a:off x="7600950" y="2339032"/>
            <a:ext cx="3086100" cy="6580385"/>
            <a:chOff x="0" y="0"/>
            <a:chExt cx="812800" cy="1733105"/>
          </a:xfrm>
        </p:grpSpPr>
        <p:sp>
          <p:nvSpPr>
            <p:cNvPr name="Freeform 12" id="12"/>
            <p:cNvSpPr/>
            <p:nvPr/>
          </p:nvSpPr>
          <p:spPr>
            <a:xfrm flipH="false" flipV="false" rot="0">
              <a:off x="0" y="0"/>
              <a:ext cx="812800" cy="1733105"/>
            </a:xfrm>
            <a:custGeom>
              <a:avLst/>
              <a:gdLst/>
              <a:ahLst/>
              <a:cxnLst/>
              <a:rect r="r" b="b" t="t" l="l"/>
              <a:pathLst>
                <a:path h="1733105" w="812800">
                  <a:moveTo>
                    <a:pt x="0" y="0"/>
                  </a:moveTo>
                  <a:lnTo>
                    <a:pt x="812800" y="0"/>
                  </a:lnTo>
                  <a:lnTo>
                    <a:pt x="812800" y="1733105"/>
                  </a:lnTo>
                  <a:lnTo>
                    <a:pt x="0" y="1733105"/>
                  </a:lnTo>
                  <a:close/>
                </a:path>
              </a:pathLst>
            </a:custGeom>
            <a:solidFill>
              <a:srgbClr val="F7F7F7"/>
            </a:solidFill>
          </p:spPr>
        </p:sp>
        <p:sp>
          <p:nvSpPr>
            <p:cNvPr name="TextBox 13" id="13"/>
            <p:cNvSpPr txBox="true"/>
            <p:nvPr/>
          </p:nvSpPr>
          <p:spPr>
            <a:xfrm>
              <a:off x="0" y="-47625"/>
              <a:ext cx="812800" cy="1780730"/>
            </a:xfrm>
            <a:prstGeom prst="rect">
              <a:avLst/>
            </a:prstGeom>
          </p:spPr>
          <p:txBody>
            <a:bodyPr anchor="ctr" rtlCol="false" tIns="50800" lIns="50800" bIns="50800" rIns="50800"/>
            <a:lstStyle/>
            <a:p>
              <a:pPr algn="ctr">
                <a:lnSpc>
                  <a:spcPts val="2519"/>
                </a:lnSpc>
              </a:pPr>
            </a:p>
          </p:txBody>
        </p:sp>
      </p:grpSp>
      <p:sp>
        <p:nvSpPr>
          <p:cNvPr name="Freeform 14" id="14"/>
          <p:cNvSpPr/>
          <p:nvPr/>
        </p:nvSpPr>
        <p:spPr>
          <a:xfrm flipH="false" flipV="false" rot="0">
            <a:off x="1323768" y="2291407"/>
            <a:ext cx="8647319" cy="6749127"/>
          </a:xfrm>
          <a:custGeom>
            <a:avLst/>
            <a:gdLst/>
            <a:ahLst/>
            <a:cxnLst/>
            <a:rect r="r" b="b" t="t" l="l"/>
            <a:pathLst>
              <a:path h="6749127" w="8647319">
                <a:moveTo>
                  <a:pt x="0" y="0"/>
                </a:moveTo>
                <a:lnTo>
                  <a:pt x="8647319" y="0"/>
                </a:lnTo>
                <a:lnTo>
                  <a:pt x="8647319" y="6749127"/>
                </a:lnTo>
                <a:lnTo>
                  <a:pt x="0" y="6749127"/>
                </a:lnTo>
                <a:lnTo>
                  <a:pt x="0" y="0"/>
                </a:lnTo>
                <a:close/>
              </a:path>
            </a:pathLst>
          </a:custGeom>
          <a:blipFill>
            <a:blip r:embed="rId2">
              <a:alphaModFix amt="30000"/>
            </a:blip>
            <a:stretch>
              <a:fillRect l="0" t="0" r="0" b="0"/>
            </a:stretch>
          </a:blipFill>
        </p:spPr>
      </p:sp>
      <p:sp>
        <p:nvSpPr>
          <p:cNvPr name="TextBox 15" id="15"/>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Freeform 16" id="16"/>
          <p:cNvSpPr/>
          <p:nvPr/>
        </p:nvSpPr>
        <p:spPr>
          <a:xfrm flipH="false" flipV="false" rot="0">
            <a:off x="3399960" y="3682472"/>
            <a:ext cx="11488081" cy="2922055"/>
          </a:xfrm>
          <a:custGeom>
            <a:avLst/>
            <a:gdLst/>
            <a:ahLst/>
            <a:cxnLst/>
            <a:rect r="r" b="b" t="t" l="l"/>
            <a:pathLst>
              <a:path h="2922055" w="11488081">
                <a:moveTo>
                  <a:pt x="0" y="0"/>
                </a:moveTo>
                <a:lnTo>
                  <a:pt x="11488080" y="0"/>
                </a:lnTo>
                <a:lnTo>
                  <a:pt x="11488080" y="2922056"/>
                </a:lnTo>
                <a:lnTo>
                  <a:pt x="0" y="2922056"/>
                </a:lnTo>
                <a:lnTo>
                  <a:pt x="0" y="0"/>
                </a:lnTo>
                <a:close/>
              </a:path>
            </a:pathLst>
          </a:custGeom>
          <a:blipFill>
            <a:blip r:embed="rId3"/>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TextBox 12" id="12"/>
          <p:cNvSpPr txBox="true"/>
          <p:nvPr/>
        </p:nvSpPr>
        <p:spPr>
          <a:xfrm rot="0">
            <a:off x="1323768" y="3518006"/>
            <a:ext cx="15532479" cy="3174789"/>
          </a:xfrm>
          <a:prstGeom prst="rect">
            <a:avLst/>
          </a:prstGeom>
        </p:spPr>
        <p:txBody>
          <a:bodyPr anchor="t" rtlCol="false" tIns="0" lIns="0" bIns="0" rIns="0">
            <a:spAutoFit/>
          </a:bodyPr>
          <a:lstStyle/>
          <a:p>
            <a:pPr algn="just">
              <a:lnSpc>
                <a:spcPts val="5086"/>
              </a:lnSpc>
            </a:pPr>
            <a:r>
              <a:rPr lang="en-US" b="true" sz="3633">
                <a:solidFill>
                  <a:srgbClr val="394A54"/>
                </a:solidFill>
                <a:latin typeface="Source Sans Pro Bold"/>
                <a:ea typeface="Source Sans Pro Bold"/>
                <a:cs typeface="Source Sans Pro Bold"/>
                <a:sym typeface="Source Sans Pro Bold"/>
              </a:rPr>
              <a:t>Bu</a:t>
            </a:r>
            <a:r>
              <a:rPr lang="en-US" b="true" sz="3633">
                <a:solidFill>
                  <a:srgbClr val="394A54"/>
                </a:solidFill>
                <a:latin typeface="Source Sans Pro Bold"/>
                <a:ea typeface="Source Sans Pro Bold"/>
                <a:cs typeface="Source Sans Pro Bold"/>
                <a:sym typeface="Source Sans Pro Bold"/>
              </a:rPr>
              <a:t>siness model and cultural forms​</a:t>
            </a:r>
          </a:p>
          <a:p>
            <a:pPr algn="just">
              <a:lnSpc>
                <a:spcPts val="5086"/>
              </a:lnSpc>
            </a:pPr>
            <a:r>
              <a:rPr lang="en-US" b="true" sz="3633">
                <a:solidFill>
                  <a:srgbClr val="394A54"/>
                </a:solidFill>
                <a:latin typeface="Source Sans Pro Bold"/>
                <a:ea typeface="Source Sans Pro Bold"/>
                <a:cs typeface="Source Sans Pro Bold"/>
                <a:sym typeface="Source Sans Pro Bold"/>
              </a:rPr>
              <a:t>​</a:t>
            </a:r>
          </a:p>
          <a:p>
            <a:pPr algn="just">
              <a:lnSpc>
                <a:spcPts val="5086"/>
              </a:lnSpc>
            </a:pPr>
            <a:r>
              <a:rPr lang="en-US" b="true" sz="3633">
                <a:solidFill>
                  <a:srgbClr val="394A54"/>
                </a:solidFill>
                <a:latin typeface="Source Sans Pro Bold"/>
                <a:ea typeface="Source Sans Pro Bold"/>
                <a:cs typeface="Source Sans Pro Bold"/>
                <a:sym typeface="Source Sans Pro Bold"/>
              </a:rPr>
              <a:t>Data safety and privacy​</a:t>
            </a:r>
          </a:p>
          <a:p>
            <a:pPr algn="just">
              <a:lnSpc>
                <a:spcPts val="5086"/>
              </a:lnSpc>
            </a:pPr>
            <a:r>
              <a:rPr lang="en-US" b="true" sz="3633">
                <a:solidFill>
                  <a:srgbClr val="394A54"/>
                </a:solidFill>
                <a:latin typeface="Source Sans Pro Bold"/>
                <a:ea typeface="Source Sans Pro Bold"/>
                <a:cs typeface="Source Sans Pro Bold"/>
                <a:sym typeface="Source Sans Pro Bold"/>
              </a:rPr>
              <a:t>​</a:t>
            </a:r>
          </a:p>
          <a:p>
            <a:pPr algn="just">
              <a:lnSpc>
                <a:spcPts val="5086"/>
              </a:lnSpc>
            </a:pPr>
            <a:r>
              <a:rPr lang="en-US" b="true" sz="3633">
                <a:solidFill>
                  <a:srgbClr val="394A54"/>
                </a:solidFill>
                <a:latin typeface="Source Sans Pro Bold"/>
                <a:ea typeface="Source Sans Pro Bold"/>
                <a:cs typeface="Source Sans Pro Bold"/>
                <a:sym typeface="Source Sans Pro Bold"/>
              </a:rPr>
              <a:t>Responsibilities and accountabilities (public consultations and regulation)</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Freeform 12" id="12"/>
          <p:cNvSpPr/>
          <p:nvPr/>
        </p:nvSpPr>
        <p:spPr>
          <a:xfrm flipH="false" flipV="false" rot="0">
            <a:off x="3519457" y="2264033"/>
            <a:ext cx="11249085" cy="6707267"/>
          </a:xfrm>
          <a:custGeom>
            <a:avLst/>
            <a:gdLst/>
            <a:ahLst/>
            <a:cxnLst/>
            <a:rect r="r" b="b" t="t" l="l"/>
            <a:pathLst>
              <a:path h="6707267" w="11249085">
                <a:moveTo>
                  <a:pt x="0" y="0"/>
                </a:moveTo>
                <a:lnTo>
                  <a:pt x="11249086" y="0"/>
                </a:lnTo>
                <a:lnTo>
                  <a:pt x="11249086" y="6707268"/>
                </a:lnTo>
                <a:lnTo>
                  <a:pt x="0" y="6707268"/>
                </a:lnTo>
                <a:lnTo>
                  <a:pt x="0" y="0"/>
                </a:lnTo>
                <a:close/>
              </a:path>
            </a:pathLst>
          </a:custGeom>
          <a:blipFill>
            <a:blip r:embed="rId2"/>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Freeform 12" id="12"/>
          <p:cNvSpPr/>
          <p:nvPr/>
        </p:nvSpPr>
        <p:spPr>
          <a:xfrm flipH="false" flipV="false" rot="0">
            <a:off x="7236221" y="2463565"/>
            <a:ext cx="10023079" cy="6794735"/>
          </a:xfrm>
          <a:custGeom>
            <a:avLst/>
            <a:gdLst/>
            <a:ahLst/>
            <a:cxnLst/>
            <a:rect r="r" b="b" t="t" l="l"/>
            <a:pathLst>
              <a:path h="6794735" w="10023079">
                <a:moveTo>
                  <a:pt x="0" y="0"/>
                </a:moveTo>
                <a:lnTo>
                  <a:pt x="10023079" y="0"/>
                </a:lnTo>
                <a:lnTo>
                  <a:pt x="10023079" y="6794735"/>
                </a:lnTo>
                <a:lnTo>
                  <a:pt x="0" y="6794735"/>
                </a:lnTo>
                <a:lnTo>
                  <a:pt x="0" y="0"/>
                </a:lnTo>
                <a:close/>
              </a:path>
            </a:pathLst>
          </a:custGeom>
          <a:blipFill>
            <a:blip r:embed="rId2"/>
            <a:stretch>
              <a:fillRect l="0" t="0" r="0" b="0"/>
            </a:stretch>
          </a:blipFill>
        </p:spPr>
      </p:sp>
      <p:sp>
        <p:nvSpPr>
          <p:cNvPr name="TextBox 13" id="13"/>
          <p:cNvSpPr txBox="true"/>
          <p:nvPr/>
        </p:nvSpPr>
        <p:spPr>
          <a:xfrm rot="0">
            <a:off x="1323768" y="4698214"/>
            <a:ext cx="4504165" cy="796048"/>
          </a:xfrm>
          <a:prstGeom prst="rect">
            <a:avLst/>
          </a:prstGeom>
        </p:spPr>
        <p:txBody>
          <a:bodyPr anchor="t" rtlCol="false" tIns="0" lIns="0" bIns="0" rIns="0">
            <a:spAutoFit/>
          </a:bodyPr>
          <a:lstStyle/>
          <a:p>
            <a:pPr algn="just">
              <a:lnSpc>
                <a:spcPts val="6523"/>
              </a:lnSpc>
            </a:pPr>
            <a:r>
              <a:rPr lang="en-US" b="true" sz="4659">
                <a:solidFill>
                  <a:srgbClr val="E84C3D"/>
                </a:solidFill>
                <a:latin typeface="Source Sans Pro Bold"/>
                <a:ea typeface="Source Sans Pro Bold"/>
                <a:cs typeface="Source Sans Pro Bold"/>
                <a:sym typeface="Source Sans Pro Bold"/>
              </a:rPr>
              <a:t>C</a:t>
            </a:r>
            <a:r>
              <a:rPr lang="en-US" b="true" sz="4659">
                <a:solidFill>
                  <a:srgbClr val="E84C3D"/>
                </a:solidFill>
                <a:latin typeface="Source Sans Pro Bold"/>
                <a:ea typeface="Source Sans Pro Bold"/>
                <a:cs typeface="Source Sans Pro Bold"/>
                <a:sym typeface="Source Sans Pro Bold"/>
              </a:rPr>
              <a:t>ultural </a:t>
            </a:r>
            <a:r>
              <a:rPr lang="en-US" b="true" sz="4659">
                <a:solidFill>
                  <a:srgbClr val="394A54"/>
                </a:solidFill>
                <a:latin typeface="Source Sans Pro Bold"/>
                <a:ea typeface="Source Sans Pro Bold"/>
                <a:cs typeface="Source Sans Pro Bold"/>
                <a:sym typeface="Source Sans Pro Bold"/>
              </a:rPr>
              <a:t>​Forms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950" y="1392173"/>
            <a:ext cx="6971350" cy="7502653"/>
          </a:xfrm>
          <a:custGeom>
            <a:avLst/>
            <a:gdLst/>
            <a:ahLst/>
            <a:cxnLst/>
            <a:rect r="r" b="b" t="t" l="l"/>
            <a:pathLst>
              <a:path h="7502653" w="6971350">
                <a:moveTo>
                  <a:pt x="0" y="0"/>
                </a:moveTo>
                <a:lnTo>
                  <a:pt x="6971350" y="0"/>
                </a:lnTo>
                <a:lnTo>
                  <a:pt x="6971350" y="7502654"/>
                </a:lnTo>
                <a:lnTo>
                  <a:pt x="0" y="7502654"/>
                </a:lnTo>
                <a:lnTo>
                  <a:pt x="0" y="0"/>
                </a:lnTo>
                <a:close/>
              </a:path>
            </a:pathLst>
          </a:custGeom>
          <a:blipFill>
            <a:blip r:embed="rId2"/>
            <a:stretch>
              <a:fillRect l="0" t="0" r="0" b="0"/>
            </a:stretch>
          </a:blipFill>
        </p:spPr>
      </p:sp>
      <p:grpSp>
        <p:nvGrpSpPr>
          <p:cNvPr name="Group 3" id="3"/>
          <p:cNvGrpSpPr/>
          <p:nvPr/>
        </p:nvGrpSpPr>
        <p:grpSpPr>
          <a:xfrm rot="0">
            <a:off x="0" y="0"/>
            <a:ext cx="2297210" cy="10287000"/>
            <a:chOff x="0" y="0"/>
            <a:chExt cx="873668" cy="3912320"/>
          </a:xfrm>
        </p:grpSpPr>
        <p:sp>
          <p:nvSpPr>
            <p:cNvPr name="Freeform 4" id="4"/>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5" id="5"/>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6" id="6"/>
          <p:cNvGrpSpPr/>
          <p:nvPr/>
        </p:nvGrpSpPr>
        <p:grpSpPr>
          <a:xfrm rot="0">
            <a:off x="1028700" y="1028700"/>
            <a:ext cx="16230600" cy="8229600"/>
            <a:chOff x="0" y="0"/>
            <a:chExt cx="4274726" cy="2167467"/>
          </a:xfrm>
        </p:grpSpPr>
        <p:sp>
          <p:nvSpPr>
            <p:cNvPr name="Freeform 7" id="7"/>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8" id="8"/>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sp>
        <p:nvSpPr>
          <p:cNvPr name="TextBox 9" id="9"/>
          <p:cNvSpPr txBox="true"/>
          <p:nvPr/>
        </p:nvSpPr>
        <p:spPr>
          <a:xfrm rot="0">
            <a:off x="1323768" y="4657688"/>
            <a:ext cx="5524965" cy="1057348"/>
          </a:xfrm>
          <a:prstGeom prst="rect">
            <a:avLst/>
          </a:prstGeom>
        </p:spPr>
        <p:txBody>
          <a:bodyPr anchor="t" rtlCol="false" tIns="0" lIns="0" bIns="0" rIns="0">
            <a:spAutoFit/>
          </a:bodyPr>
          <a:lstStyle/>
          <a:p>
            <a:pPr algn="l">
              <a:lnSpc>
                <a:spcPts val="8029"/>
              </a:lnSpc>
            </a:pPr>
            <a:r>
              <a:rPr lang="en-US" sz="7504" b="true">
                <a:solidFill>
                  <a:srgbClr val="394A54"/>
                </a:solidFill>
                <a:latin typeface="Source Sans Pro Bold"/>
                <a:ea typeface="Source Sans Pro Bold"/>
                <a:cs typeface="Source Sans Pro Bold"/>
                <a:sym typeface="Source Sans Pro Bold"/>
              </a:rPr>
              <a:t>DEFINITIONS</a:t>
            </a:r>
          </a:p>
        </p:txBody>
      </p:sp>
      <p:sp>
        <p:nvSpPr>
          <p:cNvPr name="TextBox 10" id="10"/>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What is Media Literacy?</a:t>
            </a:r>
          </a:p>
        </p:txBody>
      </p:sp>
      <p:grpSp>
        <p:nvGrpSpPr>
          <p:cNvPr name="Group 11" id="11"/>
          <p:cNvGrpSpPr/>
          <p:nvPr/>
        </p:nvGrpSpPr>
        <p:grpSpPr>
          <a:xfrm rot="0">
            <a:off x="9144000" y="503538"/>
            <a:ext cx="9793759" cy="9259330"/>
            <a:chOff x="0" y="0"/>
            <a:chExt cx="2579426" cy="2438671"/>
          </a:xfrm>
        </p:grpSpPr>
        <p:sp>
          <p:nvSpPr>
            <p:cNvPr name="Freeform 12" id="12"/>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3" id="13"/>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Freeform 12" id="12"/>
          <p:cNvSpPr/>
          <p:nvPr/>
        </p:nvSpPr>
        <p:spPr>
          <a:xfrm flipH="false" flipV="false" rot="0">
            <a:off x="10418573" y="2045001"/>
            <a:ext cx="5895457" cy="3528771"/>
          </a:xfrm>
          <a:custGeom>
            <a:avLst/>
            <a:gdLst/>
            <a:ahLst/>
            <a:cxnLst/>
            <a:rect r="r" b="b" t="t" l="l"/>
            <a:pathLst>
              <a:path h="3528771" w="5895457">
                <a:moveTo>
                  <a:pt x="0" y="0"/>
                </a:moveTo>
                <a:lnTo>
                  <a:pt x="5895457" y="0"/>
                </a:lnTo>
                <a:lnTo>
                  <a:pt x="5895457" y="3528771"/>
                </a:lnTo>
                <a:lnTo>
                  <a:pt x="0" y="3528771"/>
                </a:lnTo>
                <a:lnTo>
                  <a:pt x="0" y="0"/>
                </a:lnTo>
                <a:close/>
              </a:path>
            </a:pathLst>
          </a:custGeom>
          <a:blipFill>
            <a:blip r:embed="rId2"/>
            <a:stretch>
              <a:fillRect l="0" t="0" r="0" b="0"/>
            </a:stretch>
          </a:blipFill>
        </p:spPr>
      </p:sp>
      <p:sp>
        <p:nvSpPr>
          <p:cNvPr name="Freeform 13" id="13"/>
          <p:cNvSpPr/>
          <p:nvPr/>
        </p:nvSpPr>
        <p:spPr>
          <a:xfrm flipH="false" flipV="false" rot="0">
            <a:off x="10454012" y="5985680"/>
            <a:ext cx="5824578" cy="3101763"/>
          </a:xfrm>
          <a:custGeom>
            <a:avLst/>
            <a:gdLst/>
            <a:ahLst/>
            <a:cxnLst/>
            <a:rect r="r" b="b" t="t" l="l"/>
            <a:pathLst>
              <a:path h="3101763" w="5824578">
                <a:moveTo>
                  <a:pt x="0" y="0"/>
                </a:moveTo>
                <a:lnTo>
                  <a:pt x="5824578" y="0"/>
                </a:lnTo>
                <a:lnTo>
                  <a:pt x="5824578" y="3101763"/>
                </a:lnTo>
                <a:lnTo>
                  <a:pt x="0" y="3101763"/>
                </a:lnTo>
                <a:lnTo>
                  <a:pt x="0" y="0"/>
                </a:lnTo>
                <a:close/>
              </a:path>
            </a:pathLst>
          </a:custGeom>
          <a:blipFill>
            <a:blip r:embed="rId3"/>
            <a:stretch>
              <a:fillRect l="0" t="0" r="0" b="0"/>
            </a:stretch>
          </a:blipFill>
        </p:spPr>
      </p:sp>
      <p:sp>
        <p:nvSpPr>
          <p:cNvPr name="Freeform 14" id="14"/>
          <p:cNvSpPr/>
          <p:nvPr/>
        </p:nvSpPr>
        <p:spPr>
          <a:xfrm flipH="false" flipV="false" rot="0">
            <a:off x="1232372" y="4814977"/>
            <a:ext cx="5930012" cy="4272467"/>
          </a:xfrm>
          <a:custGeom>
            <a:avLst/>
            <a:gdLst/>
            <a:ahLst/>
            <a:cxnLst/>
            <a:rect r="r" b="b" t="t" l="l"/>
            <a:pathLst>
              <a:path h="4272467" w="5930012">
                <a:moveTo>
                  <a:pt x="0" y="0"/>
                </a:moveTo>
                <a:lnTo>
                  <a:pt x="5930012" y="0"/>
                </a:lnTo>
                <a:lnTo>
                  <a:pt x="5930012" y="4272466"/>
                </a:lnTo>
                <a:lnTo>
                  <a:pt x="0" y="4272466"/>
                </a:lnTo>
                <a:lnTo>
                  <a:pt x="0" y="0"/>
                </a:lnTo>
                <a:close/>
              </a:path>
            </a:pathLst>
          </a:custGeom>
          <a:blipFill>
            <a:blip r:embed="rId4"/>
            <a:stretch>
              <a:fillRect l="0" t="0" r="0" b="0"/>
            </a:stretch>
          </a:blipFill>
        </p:spPr>
      </p:sp>
      <p:sp>
        <p:nvSpPr>
          <p:cNvPr name="TextBox 15" id="15"/>
          <p:cNvSpPr txBox="true"/>
          <p:nvPr/>
        </p:nvSpPr>
        <p:spPr>
          <a:xfrm rot="0">
            <a:off x="1323768" y="3009457"/>
            <a:ext cx="4504165" cy="796048"/>
          </a:xfrm>
          <a:prstGeom prst="rect">
            <a:avLst/>
          </a:prstGeom>
        </p:spPr>
        <p:txBody>
          <a:bodyPr anchor="t" rtlCol="false" tIns="0" lIns="0" bIns="0" rIns="0">
            <a:spAutoFit/>
          </a:bodyPr>
          <a:lstStyle/>
          <a:p>
            <a:pPr algn="just">
              <a:lnSpc>
                <a:spcPts val="6523"/>
              </a:lnSpc>
            </a:pPr>
            <a:r>
              <a:rPr lang="en-US" b="true" sz="4659">
                <a:solidFill>
                  <a:srgbClr val="394A54"/>
                </a:solidFill>
                <a:latin typeface="Source Sans Pro Bold"/>
                <a:ea typeface="Source Sans Pro Bold"/>
                <a:cs typeface="Source Sans Pro Bold"/>
                <a:sym typeface="Source Sans Pro Bold"/>
              </a:rPr>
              <a:t>Reg</a:t>
            </a:r>
            <a:r>
              <a:rPr lang="en-US" b="true" sz="4659">
                <a:solidFill>
                  <a:srgbClr val="394A54"/>
                </a:solidFill>
                <a:latin typeface="Source Sans Pro Bold"/>
                <a:ea typeface="Source Sans Pro Bold"/>
                <a:cs typeface="Source Sans Pro Bold"/>
                <a:sym typeface="Source Sans Pro Bold"/>
              </a:rPr>
              <a:t>ulation​</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11" id="11"/>
          <p:cNvGrpSpPr/>
          <p:nvPr/>
        </p:nvGrpSpPr>
        <p:grpSpPr>
          <a:xfrm rot="0">
            <a:off x="7600950" y="2339032"/>
            <a:ext cx="3086100" cy="6580385"/>
            <a:chOff x="0" y="0"/>
            <a:chExt cx="812800" cy="1733105"/>
          </a:xfrm>
        </p:grpSpPr>
        <p:sp>
          <p:nvSpPr>
            <p:cNvPr name="Freeform 12" id="12"/>
            <p:cNvSpPr/>
            <p:nvPr/>
          </p:nvSpPr>
          <p:spPr>
            <a:xfrm flipH="false" flipV="false" rot="0">
              <a:off x="0" y="0"/>
              <a:ext cx="812800" cy="1733105"/>
            </a:xfrm>
            <a:custGeom>
              <a:avLst/>
              <a:gdLst/>
              <a:ahLst/>
              <a:cxnLst/>
              <a:rect r="r" b="b" t="t" l="l"/>
              <a:pathLst>
                <a:path h="1733105" w="812800">
                  <a:moveTo>
                    <a:pt x="0" y="0"/>
                  </a:moveTo>
                  <a:lnTo>
                    <a:pt x="812800" y="0"/>
                  </a:lnTo>
                  <a:lnTo>
                    <a:pt x="812800" y="1733105"/>
                  </a:lnTo>
                  <a:lnTo>
                    <a:pt x="0" y="1733105"/>
                  </a:lnTo>
                  <a:close/>
                </a:path>
              </a:pathLst>
            </a:custGeom>
            <a:solidFill>
              <a:srgbClr val="F7F7F7"/>
            </a:solidFill>
          </p:spPr>
        </p:sp>
        <p:sp>
          <p:nvSpPr>
            <p:cNvPr name="TextBox 13" id="13"/>
            <p:cNvSpPr txBox="true"/>
            <p:nvPr/>
          </p:nvSpPr>
          <p:spPr>
            <a:xfrm>
              <a:off x="0" y="-47625"/>
              <a:ext cx="812800" cy="1780730"/>
            </a:xfrm>
            <a:prstGeom prst="rect">
              <a:avLst/>
            </a:prstGeom>
          </p:spPr>
          <p:txBody>
            <a:bodyPr anchor="ctr" rtlCol="false" tIns="50800" lIns="50800" bIns="50800" rIns="50800"/>
            <a:lstStyle/>
            <a:p>
              <a:pPr algn="ctr">
                <a:lnSpc>
                  <a:spcPts val="2519"/>
                </a:lnSpc>
              </a:pPr>
            </a:p>
          </p:txBody>
        </p:sp>
      </p:grpSp>
      <p:sp>
        <p:nvSpPr>
          <p:cNvPr name="Freeform 14" id="14"/>
          <p:cNvSpPr/>
          <p:nvPr/>
        </p:nvSpPr>
        <p:spPr>
          <a:xfrm flipH="false" flipV="false" rot="0">
            <a:off x="1323768" y="2291407"/>
            <a:ext cx="8647319" cy="6749127"/>
          </a:xfrm>
          <a:custGeom>
            <a:avLst/>
            <a:gdLst/>
            <a:ahLst/>
            <a:cxnLst/>
            <a:rect r="r" b="b" t="t" l="l"/>
            <a:pathLst>
              <a:path h="6749127" w="8647319">
                <a:moveTo>
                  <a:pt x="0" y="0"/>
                </a:moveTo>
                <a:lnTo>
                  <a:pt x="8647319" y="0"/>
                </a:lnTo>
                <a:lnTo>
                  <a:pt x="8647319" y="6749127"/>
                </a:lnTo>
                <a:lnTo>
                  <a:pt x="0" y="6749127"/>
                </a:lnTo>
                <a:lnTo>
                  <a:pt x="0" y="0"/>
                </a:lnTo>
                <a:close/>
              </a:path>
            </a:pathLst>
          </a:custGeom>
          <a:blipFill>
            <a:blip r:embed="rId2">
              <a:alphaModFix amt="30000"/>
            </a:blip>
            <a:stretch>
              <a:fillRect l="0" t="0" r="0" b="0"/>
            </a:stretch>
          </a:blipFill>
        </p:spPr>
      </p:sp>
      <p:sp>
        <p:nvSpPr>
          <p:cNvPr name="TextBox 15" id="15"/>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Freeform 16" id="16"/>
          <p:cNvSpPr/>
          <p:nvPr/>
        </p:nvSpPr>
        <p:spPr>
          <a:xfrm flipH="false" flipV="false" rot="0">
            <a:off x="3549240" y="3527236"/>
            <a:ext cx="11189520" cy="3232528"/>
          </a:xfrm>
          <a:custGeom>
            <a:avLst/>
            <a:gdLst/>
            <a:ahLst/>
            <a:cxnLst/>
            <a:rect r="r" b="b" t="t" l="l"/>
            <a:pathLst>
              <a:path h="3232528" w="11189520">
                <a:moveTo>
                  <a:pt x="0" y="0"/>
                </a:moveTo>
                <a:lnTo>
                  <a:pt x="11189520" y="0"/>
                </a:lnTo>
                <a:lnTo>
                  <a:pt x="11189520" y="3232528"/>
                </a:lnTo>
                <a:lnTo>
                  <a:pt x="0" y="3232528"/>
                </a:lnTo>
                <a:lnTo>
                  <a:pt x="0" y="0"/>
                </a:lnTo>
                <a:close/>
              </a:path>
            </a:pathLst>
          </a:custGeom>
          <a:blipFill>
            <a:blip r:embed="rId3"/>
            <a:stretch>
              <a:fillRect l="0" t="0" r="0" b="0"/>
            </a:stretch>
          </a:blipFill>
        </p:spPr>
      </p:sp>
    </p:spTree>
  </p:cSld>
  <p:clrMapOvr>
    <a:masterClrMapping/>
  </p:clrMapOvr>
</p:sld>
</file>

<file path=ppt/slides/slide32.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TextBox 12" id="12"/>
          <p:cNvSpPr txBox="true"/>
          <p:nvPr/>
        </p:nvSpPr>
        <p:spPr>
          <a:xfrm rot="0">
            <a:off x="1323768" y="4156181"/>
            <a:ext cx="15532479" cy="1898439"/>
          </a:xfrm>
          <a:prstGeom prst="rect">
            <a:avLst/>
          </a:prstGeom>
        </p:spPr>
        <p:txBody>
          <a:bodyPr anchor="t" rtlCol="false" tIns="0" lIns="0" bIns="0" rIns="0">
            <a:spAutoFit/>
          </a:bodyPr>
          <a:lstStyle/>
          <a:p>
            <a:pPr algn="just">
              <a:lnSpc>
                <a:spcPts val="5086"/>
              </a:lnSpc>
            </a:pPr>
            <a:r>
              <a:rPr lang="en-US" b="true" sz="3633">
                <a:solidFill>
                  <a:srgbClr val="394A54"/>
                </a:solidFill>
                <a:latin typeface="Source Sans Pro Bold"/>
                <a:ea typeface="Source Sans Pro Bold"/>
                <a:cs typeface="Source Sans Pro Bold"/>
                <a:sym typeface="Source Sans Pro Bold"/>
              </a:rPr>
              <a:t>M</a:t>
            </a:r>
            <a:r>
              <a:rPr lang="en-US" b="true" sz="3633">
                <a:solidFill>
                  <a:srgbClr val="394A54"/>
                </a:solidFill>
                <a:latin typeface="Source Sans Pro Bold"/>
                <a:ea typeface="Source Sans Pro Bold"/>
                <a:cs typeface="Source Sans Pro Bold"/>
                <a:sym typeface="Source Sans Pro Bold"/>
              </a:rPr>
              <a:t>edia and Tech Industries​</a:t>
            </a:r>
          </a:p>
          <a:p>
            <a:pPr algn="just">
              <a:lnSpc>
                <a:spcPts val="5086"/>
              </a:lnSpc>
            </a:pPr>
            <a:r>
              <a:rPr lang="en-US" b="true" sz="3633">
                <a:solidFill>
                  <a:srgbClr val="394A54"/>
                </a:solidFill>
                <a:latin typeface="Source Sans Pro Bold"/>
                <a:ea typeface="Source Sans Pro Bold"/>
                <a:cs typeface="Source Sans Pro Bold"/>
                <a:sym typeface="Source Sans Pro Bold"/>
              </a:rPr>
              <a:t>​</a:t>
            </a:r>
          </a:p>
          <a:p>
            <a:pPr algn="just">
              <a:lnSpc>
                <a:spcPts val="5086"/>
              </a:lnSpc>
            </a:pPr>
            <a:r>
              <a:rPr lang="en-US" b="true" sz="3633">
                <a:solidFill>
                  <a:srgbClr val="394A54"/>
                </a:solidFill>
                <a:latin typeface="Source Sans Pro Bold"/>
                <a:ea typeface="Source Sans Pro Bold"/>
                <a:cs typeface="Source Sans Pro Bold"/>
                <a:sym typeface="Source Sans Pro Bold"/>
              </a:rPr>
              <a:t>Activism and citizenship</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Freeform 12" id="12"/>
          <p:cNvSpPr/>
          <p:nvPr/>
        </p:nvSpPr>
        <p:spPr>
          <a:xfrm flipH="false" flipV="false" rot="0">
            <a:off x="6855577" y="4306788"/>
            <a:ext cx="10041873" cy="4707584"/>
          </a:xfrm>
          <a:custGeom>
            <a:avLst/>
            <a:gdLst/>
            <a:ahLst/>
            <a:cxnLst/>
            <a:rect r="r" b="b" t="t" l="l"/>
            <a:pathLst>
              <a:path h="4707584" w="10041873">
                <a:moveTo>
                  <a:pt x="0" y="0"/>
                </a:moveTo>
                <a:lnTo>
                  <a:pt x="10041873" y="0"/>
                </a:lnTo>
                <a:lnTo>
                  <a:pt x="10041873" y="4707584"/>
                </a:lnTo>
                <a:lnTo>
                  <a:pt x="0" y="4707584"/>
                </a:lnTo>
                <a:lnTo>
                  <a:pt x="0" y="0"/>
                </a:lnTo>
                <a:close/>
              </a:path>
            </a:pathLst>
          </a:custGeom>
          <a:blipFill>
            <a:blip r:embed="rId2"/>
            <a:stretch>
              <a:fillRect l="0" t="0" r="0" b="0"/>
            </a:stretch>
          </a:blipFill>
        </p:spPr>
      </p:sp>
      <p:sp>
        <p:nvSpPr>
          <p:cNvPr name="TextBox 13" id="13"/>
          <p:cNvSpPr txBox="true"/>
          <p:nvPr/>
        </p:nvSpPr>
        <p:spPr>
          <a:xfrm rot="0">
            <a:off x="1323768" y="3009457"/>
            <a:ext cx="7541868" cy="796048"/>
          </a:xfrm>
          <a:prstGeom prst="rect">
            <a:avLst/>
          </a:prstGeom>
        </p:spPr>
        <p:txBody>
          <a:bodyPr anchor="t" rtlCol="false" tIns="0" lIns="0" bIns="0" rIns="0">
            <a:spAutoFit/>
          </a:bodyPr>
          <a:lstStyle/>
          <a:p>
            <a:pPr algn="just">
              <a:lnSpc>
                <a:spcPts val="6523"/>
              </a:lnSpc>
            </a:pPr>
            <a:r>
              <a:rPr lang="en-US" b="true" sz="4659">
                <a:solidFill>
                  <a:srgbClr val="394A54"/>
                </a:solidFill>
                <a:latin typeface="Source Sans Pro Bold"/>
                <a:ea typeface="Source Sans Pro Bold"/>
                <a:cs typeface="Source Sans Pro Bold"/>
                <a:sym typeface="Source Sans Pro Bold"/>
              </a:rPr>
              <a:t>Medi</a:t>
            </a:r>
            <a:r>
              <a:rPr lang="en-US" b="true" sz="4659">
                <a:solidFill>
                  <a:srgbClr val="394A54"/>
                </a:solidFill>
                <a:latin typeface="Source Sans Pro Bold"/>
                <a:ea typeface="Source Sans Pro Bold"/>
                <a:cs typeface="Source Sans Pro Bold"/>
                <a:sym typeface="Source Sans Pro Bold"/>
              </a:rPr>
              <a:t>a Ownership​</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 in Practice</a:t>
            </a:r>
          </a:p>
        </p:txBody>
      </p:sp>
      <p:sp>
        <p:nvSpPr>
          <p:cNvPr name="Freeform 12" id="12"/>
          <p:cNvSpPr/>
          <p:nvPr/>
        </p:nvSpPr>
        <p:spPr>
          <a:xfrm flipH="false" flipV="false" rot="0">
            <a:off x="3956932" y="2633762"/>
            <a:ext cx="10374135" cy="6084305"/>
          </a:xfrm>
          <a:custGeom>
            <a:avLst/>
            <a:gdLst/>
            <a:ahLst/>
            <a:cxnLst/>
            <a:rect r="r" b="b" t="t" l="l"/>
            <a:pathLst>
              <a:path h="6084305" w="10374135">
                <a:moveTo>
                  <a:pt x="0" y="0"/>
                </a:moveTo>
                <a:lnTo>
                  <a:pt x="10374136" y="0"/>
                </a:lnTo>
                <a:lnTo>
                  <a:pt x="10374136" y="6084305"/>
                </a:lnTo>
                <a:lnTo>
                  <a:pt x="0" y="6084305"/>
                </a:lnTo>
                <a:lnTo>
                  <a:pt x="0" y="0"/>
                </a:lnTo>
                <a:close/>
              </a:path>
            </a:pathLst>
          </a:custGeom>
          <a:blipFill>
            <a:blip r:embed="rId2"/>
            <a:stretch>
              <a:fillRect l="-5762" t="0" r="-6305" b="0"/>
            </a:stretch>
          </a:blipFill>
        </p:spPr>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Other Frameworks​</a:t>
            </a:r>
          </a:p>
        </p:txBody>
      </p:sp>
      <p:sp>
        <p:nvSpPr>
          <p:cNvPr name="Freeform 12" id="12"/>
          <p:cNvSpPr/>
          <p:nvPr/>
        </p:nvSpPr>
        <p:spPr>
          <a:xfrm flipH="false" flipV="false" rot="0">
            <a:off x="9974992" y="1955090"/>
            <a:ext cx="7007028" cy="6995132"/>
          </a:xfrm>
          <a:custGeom>
            <a:avLst/>
            <a:gdLst/>
            <a:ahLst/>
            <a:cxnLst/>
            <a:rect r="r" b="b" t="t" l="l"/>
            <a:pathLst>
              <a:path h="6995132" w="7007028">
                <a:moveTo>
                  <a:pt x="0" y="0"/>
                </a:moveTo>
                <a:lnTo>
                  <a:pt x="7007028" y="0"/>
                </a:lnTo>
                <a:lnTo>
                  <a:pt x="7007028" y="6995132"/>
                </a:lnTo>
                <a:lnTo>
                  <a:pt x="0" y="6995132"/>
                </a:lnTo>
                <a:lnTo>
                  <a:pt x="0" y="0"/>
                </a:lnTo>
                <a:close/>
              </a:path>
            </a:pathLst>
          </a:custGeom>
          <a:blipFill>
            <a:blip r:embed="rId2"/>
            <a:stretch>
              <a:fillRect l="0" t="0" r="0" b="0"/>
            </a:stretch>
          </a:blipFill>
        </p:spPr>
      </p:sp>
      <p:sp>
        <p:nvSpPr>
          <p:cNvPr name="TextBox 13" id="13"/>
          <p:cNvSpPr txBox="true"/>
          <p:nvPr/>
        </p:nvSpPr>
        <p:spPr>
          <a:xfrm rot="0">
            <a:off x="1323768" y="3009457"/>
            <a:ext cx="6367976" cy="2434348"/>
          </a:xfrm>
          <a:prstGeom prst="rect">
            <a:avLst/>
          </a:prstGeom>
        </p:spPr>
        <p:txBody>
          <a:bodyPr anchor="t" rtlCol="false" tIns="0" lIns="0" bIns="0" rIns="0">
            <a:spAutoFit/>
          </a:bodyPr>
          <a:lstStyle/>
          <a:p>
            <a:pPr algn="l">
              <a:lnSpc>
                <a:spcPts val="6523"/>
              </a:lnSpc>
            </a:pPr>
            <a:r>
              <a:rPr lang="en-US" b="true" sz="4659">
                <a:solidFill>
                  <a:srgbClr val="394A54"/>
                </a:solidFill>
                <a:latin typeface="Source Sans Pro Bold"/>
                <a:ea typeface="Source Sans Pro Bold"/>
                <a:cs typeface="Source Sans Pro Bold"/>
                <a:sym typeface="Source Sans Pro Bold"/>
              </a:rPr>
              <a:t>Digit</a:t>
            </a:r>
            <a:r>
              <a:rPr lang="en-US" b="true" sz="4659">
                <a:solidFill>
                  <a:srgbClr val="394A54"/>
                </a:solidFill>
                <a:latin typeface="Source Sans Pro Bold"/>
                <a:ea typeface="Source Sans Pro Bold"/>
                <a:cs typeface="Source Sans Pro Bold"/>
                <a:sym typeface="Source Sans Pro Bold"/>
              </a:rPr>
              <a:t>al Competence Framework for Citizens (DigComp)​</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Freeform 11" id="11"/>
          <p:cNvSpPr/>
          <p:nvPr/>
        </p:nvSpPr>
        <p:spPr>
          <a:xfrm flipH="false" flipV="false" rot="0">
            <a:off x="9539779" y="1718587"/>
            <a:ext cx="8051746" cy="7097430"/>
          </a:xfrm>
          <a:custGeom>
            <a:avLst/>
            <a:gdLst/>
            <a:ahLst/>
            <a:cxnLst/>
            <a:rect r="r" b="b" t="t" l="l"/>
            <a:pathLst>
              <a:path h="7097430" w="8051746">
                <a:moveTo>
                  <a:pt x="0" y="0"/>
                </a:moveTo>
                <a:lnTo>
                  <a:pt x="8051746" y="0"/>
                </a:lnTo>
                <a:lnTo>
                  <a:pt x="8051746" y="7097430"/>
                </a:lnTo>
                <a:lnTo>
                  <a:pt x="0" y="7097430"/>
                </a:lnTo>
                <a:lnTo>
                  <a:pt x="0" y="0"/>
                </a:lnTo>
                <a:close/>
              </a:path>
            </a:pathLst>
          </a:custGeom>
          <a:blipFill>
            <a:blip r:embed="rId2"/>
            <a:stretch>
              <a:fillRect l="-2608" t="-2781" r="-3167" b="-4650"/>
            </a:stretch>
          </a:blipFill>
        </p:spPr>
      </p:sp>
      <p:sp>
        <p:nvSpPr>
          <p:cNvPr name="TextBox 12" id="12"/>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a:t>
            </a:r>
          </a:p>
        </p:txBody>
      </p:sp>
      <p:sp>
        <p:nvSpPr>
          <p:cNvPr name="TextBox 13" id="13"/>
          <p:cNvSpPr txBox="true"/>
          <p:nvPr/>
        </p:nvSpPr>
        <p:spPr>
          <a:xfrm rot="0">
            <a:off x="1323768" y="3009457"/>
            <a:ext cx="6367976" cy="1615198"/>
          </a:xfrm>
          <a:prstGeom prst="rect">
            <a:avLst/>
          </a:prstGeom>
        </p:spPr>
        <p:txBody>
          <a:bodyPr anchor="t" rtlCol="false" tIns="0" lIns="0" bIns="0" rIns="0">
            <a:spAutoFit/>
          </a:bodyPr>
          <a:lstStyle/>
          <a:p>
            <a:pPr algn="l">
              <a:lnSpc>
                <a:spcPts val="6523"/>
              </a:lnSpc>
            </a:pPr>
            <a:r>
              <a:rPr lang="en-US" b="true" sz="4659">
                <a:solidFill>
                  <a:srgbClr val="E84C3D"/>
                </a:solidFill>
                <a:latin typeface="Source Sans Pro Bold"/>
                <a:ea typeface="Source Sans Pro Bold"/>
                <a:cs typeface="Source Sans Pro Bold"/>
                <a:sym typeface="Source Sans Pro Bold"/>
              </a:rPr>
              <a:t>Kn</a:t>
            </a:r>
            <a:r>
              <a:rPr lang="en-US" b="true" sz="4659">
                <a:solidFill>
                  <a:srgbClr val="E84C3D"/>
                </a:solidFill>
                <a:latin typeface="Source Sans Pro Bold"/>
                <a:ea typeface="Source Sans Pro Bold"/>
                <a:cs typeface="Source Sans Pro Bold"/>
                <a:sym typeface="Source Sans Pro Bold"/>
              </a:rPr>
              <a:t>owledge, Skills and Attitudes​</a:t>
            </a:r>
          </a:p>
        </p:txBody>
      </p:sp>
    </p:spTree>
  </p:cSld>
  <p:clrMapOvr>
    <a:masterClrMapping/>
  </p:clrMapOvr>
</p:sld>
</file>

<file path=ppt/slides/slide37.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a:t>
            </a:r>
          </a:p>
        </p:txBody>
      </p:sp>
      <p:grpSp>
        <p:nvGrpSpPr>
          <p:cNvPr name="Group 12" id="12"/>
          <p:cNvGrpSpPr/>
          <p:nvPr/>
        </p:nvGrpSpPr>
        <p:grpSpPr>
          <a:xfrm rot="0">
            <a:off x="4432289" y="2799047"/>
            <a:ext cx="12506074" cy="6257569"/>
            <a:chOff x="0" y="0"/>
            <a:chExt cx="16674765" cy="8343426"/>
          </a:xfrm>
        </p:grpSpPr>
        <p:grpSp>
          <p:nvGrpSpPr>
            <p:cNvPr name="Group 13" id="13"/>
            <p:cNvGrpSpPr/>
            <p:nvPr/>
          </p:nvGrpSpPr>
          <p:grpSpPr>
            <a:xfrm rot="0">
              <a:off x="0" y="0"/>
              <a:ext cx="16674765" cy="8343426"/>
              <a:chOff x="0" y="0"/>
              <a:chExt cx="5699820" cy="2851976"/>
            </a:xfrm>
          </p:grpSpPr>
          <p:sp>
            <p:nvSpPr>
              <p:cNvPr name="Freeform 14" id="14"/>
              <p:cNvSpPr/>
              <p:nvPr/>
            </p:nvSpPr>
            <p:spPr>
              <a:xfrm flipH="false" flipV="false" rot="0">
                <a:off x="0" y="0"/>
                <a:ext cx="5699820" cy="2851976"/>
              </a:xfrm>
              <a:custGeom>
                <a:avLst/>
                <a:gdLst/>
                <a:ahLst/>
                <a:cxnLst/>
                <a:rect r="r" b="b" t="t" l="l"/>
                <a:pathLst>
                  <a:path h="2851976" w="5699820">
                    <a:moveTo>
                      <a:pt x="0" y="0"/>
                    </a:moveTo>
                    <a:lnTo>
                      <a:pt x="5699820" y="0"/>
                    </a:lnTo>
                    <a:lnTo>
                      <a:pt x="5699820" y="2851976"/>
                    </a:lnTo>
                    <a:lnTo>
                      <a:pt x="0" y="2851976"/>
                    </a:lnTo>
                    <a:close/>
                  </a:path>
                </a:pathLst>
              </a:custGeom>
              <a:solidFill>
                <a:srgbClr val="07428A"/>
              </a:solidFill>
            </p:spPr>
          </p:sp>
          <p:sp>
            <p:nvSpPr>
              <p:cNvPr name="TextBox 15" id="15"/>
              <p:cNvSpPr txBox="true"/>
              <p:nvPr/>
            </p:nvSpPr>
            <p:spPr>
              <a:xfrm>
                <a:off x="0" y="-38100"/>
                <a:ext cx="5699820" cy="2890076"/>
              </a:xfrm>
              <a:prstGeom prst="rect">
                <a:avLst/>
              </a:prstGeom>
            </p:spPr>
            <p:txBody>
              <a:bodyPr anchor="ctr" rtlCol="false" tIns="39945" lIns="39945" bIns="39945" rIns="39945"/>
              <a:lstStyle/>
              <a:p>
                <a:pPr algn="ctr">
                  <a:lnSpc>
                    <a:spcPts val="1809"/>
                  </a:lnSpc>
                  <a:spcBef>
                    <a:spcPct val="0"/>
                  </a:spcBef>
                </a:pPr>
              </a:p>
            </p:txBody>
          </p:sp>
        </p:grpSp>
        <p:grpSp>
          <p:nvGrpSpPr>
            <p:cNvPr name="Group 16" id="16"/>
            <p:cNvGrpSpPr/>
            <p:nvPr/>
          </p:nvGrpSpPr>
          <p:grpSpPr>
            <a:xfrm rot="0">
              <a:off x="287799" y="2403421"/>
              <a:ext cx="3706450" cy="1543958"/>
              <a:chOff x="0" y="0"/>
              <a:chExt cx="1266950" cy="527760"/>
            </a:xfrm>
          </p:grpSpPr>
          <p:sp>
            <p:nvSpPr>
              <p:cNvPr name="Freeform 17" id="17"/>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6ABFA7"/>
              </a:solidFill>
              <a:ln w="38100" cap="sq">
                <a:solidFill>
                  <a:srgbClr val="FFFFFF"/>
                </a:solidFill>
                <a:prstDash val="solid"/>
                <a:miter/>
              </a:ln>
            </p:spPr>
          </p:sp>
          <p:sp>
            <p:nvSpPr>
              <p:cNvPr name="TextBox 18" id="18"/>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Algorithms</a:t>
                </a:r>
              </a:p>
            </p:txBody>
          </p:sp>
        </p:grpSp>
        <p:grpSp>
          <p:nvGrpSpPr>
            <p:cNvPr name="Group 19" id="19"/>
            <p:cNvGrpSpPr/>
            <p:nvPr/>
          </p:nvGrpSpPr>
          <p:grpSpPr>
            <a:xfrm rot="0">
              <a:off x="4418516" y="2403421"/>
              <a:ext cx="3706450" cy="1543958"/>
              <a:chOff x="0" y="0"/>
              <a:chExt cx="1266950" cy="527760"/>
            </a:xfrm>
          </p:grpSpPr>
          <p:sp>
            <p:nvSpPr>
              <p:cNvPr name="Freeform 20" id="20"/>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006794"/>
              </a:solidFill>
              <a:ln w="38100" cap="sq">
                <a:solidFill>
                  <a:srgbClr val="FFFFFF"/>
                </a:solidFill>
                <a:prstDash val="solid"/>
                <a:miter/>
              </a:ln>
            </p:spPr>
          </p:sp>
          <p:sp>
            <p:nvSpPr>
              <p:cNvPr name="TextBox 21" id="21"/>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Propaganda</a:t>
                </a:r>
              </a:p>
            </p:txBody>
          </p:sp>
        </p:grpSp>
        <p:grpSp>
          <p:nvGrpSpPr>
            <p:cNvPr name="Group 22" id="22"/>
            <p:cNvGrpSpPr/>
            <p:nvPr/>
          </p:nvGrpSpPr>
          <p:grpSpPr>
            <a:xfrm rot="0">
              <a:off x="8549233" y="2403421"/>
              <a:ext cx="3706450" cy="1543958"/>
              <a:chOff x="0" y="0"/>
              <a:chExt cx="1266950" cy="527760"/>
            </a:xfrm>
          </p:grpSpPr>
          <p:sp>
            <p:nvSpPr>
              <p:cNvPr name="Freeform 23" id="23"/>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6ABFA7"/>
              </a:solidFill>
              <a:ln w="38100" cap="sq">
                <a:solidFill>
                  <a:srgbClr val="FFFFFF"/>
                </a:solidFill>
                <a:prstDash val="solid"/>
                <a:miter/>
              </a:ln>
            </p:spPr>
          </p:sp>
          <p:sp>
            <p:nvSpPr>
              <p:cNvPr name="TextBox 24" id="24"/>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Visual literacy</a:t>
                </a:r>
              </a:p>
            </p:txBody>
          </p:sp>
        </p:grpSp>
        <p:grpSp>
          <p:nvGrpSpPr>
            <p:cNvPr name="Group 25" id="25"/>
            <p:cNvGrpSpPr/>
            <p:nvPr/>
          </p:nvGrpSpPr>
          <p:grpSpPr>
            <a:xfrm rot="0">
              <a:off x="287799" y="4373718"/>
              <a:ext cx="3706450" cy="1543958"/>
              <a:chOff x="0" y="0"/>
              <a:chExt cx="1266950" cy="527760"/>
            </a:xfrm>
          </p:grpSpPr>
          <p:sp>
            <p:nvSpPr>
              <p:cNvPr name="Freeform 26" id="26"/>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006794"/>
              </a:solidFill>
              <a:ln w="38100" cap="sq">
                <a:solidFill>
                  <a:srgbClr val="FFFFFF"/>
                </a:solidFill>
                <a:prstDash val="solid"/>
                <a:miter/>
              </a:ln>
            </p:spPr>
          </p:sp>
          <p:sp>
            <p:nvSpPr>
              <p:cNvPr name="TextBox 27" id="27"/>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Creative practices</a:t>
                </a:r>
              </a:p>
            </p:txBody>
          </p:sp>
        </p:grpSp>
        <p:grpSp>
          <p:nvGrpSpPr>
            <p:cNvPr name="Group 28" id="28"/>
            <p:cNvGrpSpPr/>
            <p:nvPr/>
          </p:nvGrpSpPr>
          <p:grpSpPr>
            <a:xfrm rot="0">
              <a:off x="4418516" y="4373718"/>
              <a:ext cx="3706450" cy="1543958"/>
              <a:chOff x="0" y="0"/>
              <a:chExt cx="1266950" cy="527760"/>
            </a:xfrm>
          </p:grpSpPr>
          <p:sp>
            <p:nvSpPr>
              <p:cNvPr name="Freeform 29" id="29"/>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6ABFA7"/>
              </a:solidFill>
              <a:ln w="38100" cap="sq">
                <a:solidFill>
                  <a:srgbClr val="FFFFFF"/>
                </a:solidFill>
                <a:prstDash val="solid"/>
                <a:miter/>
              </a:ln>
            </p:spPr>
          </p:sp>
          <p:sp>
            <p:nvSpPr>
              <p:cNvPr name="TextBox 30" id="30"/>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News media/journalism</a:t>
                </a:r>
              </a:p>
            </p:txBody>
          </p:sp>
        </p:grpSp>
        <p:grpSp>
          <p:nvGrpSpPr>
            <p:cNvPr name="Group 31" id="31"/>
            <p:cNvGrpSpPr/>
            <p:nvPr/>
          </p:nvGrpSpPr>
          <p:grpSpPr>
            <a:xfrm rot="0">
              <a:off x="8549233" y="4373718"/>
              <a:ext cx="3706450" cy="1543958"/>
              <a:chOff x="0" y="0"/>
              <a:chExt cx="1266950" cy="527760"/>
            </a:xfrm>
          </p:grpSpPr>
          <p:sp>
            <p:nvSpPr>
              <p:cNvPr name="Freeform 32" id="32"/>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006794"/>
              </a:solidFill>
              <a:ln w="38100" cap="sq">
                <a:solidFill>
                  <a:srgbClr val="FFFFFF"/>
                </a:solidFill>
                <a:prstDash val="solid"/>
                <a:miter/>
              </a:ln>
            </p:spPr>
          </p:sp>
          <p:sp>
            <p:nvSpPr>
              <p:cNvPr name="TextBox 33" id="33"/>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Advertising and consumerism</a:t>
                </a:r>
              </a:p>
            </p:txBody>
          </p:sp>
        </p:grpSp>
        <p:grpSp>
          <p:nvGrpSpPr>
            <p:cNvPr name="Group 34" id="34"/>
            <p:cNvGrpSpPr/>
            <p:nvPr/>
          </p:nvGrpSpPr>
          <p:grpSpPr>
            <a:xfrm rot="0">
              <a:off x="12679950" y="2403421"/>
              <a:ext cx="3706450" cy="1543958"/>
              <a:chOff x="0" y="0"/>
              <a:chExt cx="1266950" cy="527760"/>
            </a:xfrm>
          </p:grpSpPr>
          <p:sp>
            <p:nvSpPr>
              <p:cNvPr name="Freeform 35" id="35"/>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006794"/>
              </a:solidFill>
              <a:ln w="38100" cap="sq">
                <a:solidFill>
                  <a:srgbClr val="FFFFFF"/>
                </a:solidFill>
                <a:prstDash val="solid"/>
                <a:miter/>
              </a:ln>
            </p:spPr>
          </p:sp>
          <p:sp>
            <p:nvSpPr>
              <p:cNvPr name="TextBox 36" id="36"/>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Multimodality</a:t>
                </a:r>
              </a:p>
            </p:txBody>
          </p:sp>
        </p:grpSp>
        <p:grpSp>
          <p:nvGrpSpPr>
            <p:cNvPr name="Group 37" id="37"/>
            <p:cNvGrpSpPr/>
            <p:nvPr/>
          </p:nvGrpSpPr>
          <p:grpSpPr>
            <a:xfrm rot="0">
              <a:off x="12679950" y="4373718"/>
              <a:ext cx="3706450" cy="1543958"/>
              <a:chOff x="0" y="0"/>
              <a:chExt cx="1266950" cy="527760"/>
            </a:xfrm>
          </p:grpSpPr>
          <p:sp>
            <p:nvSpPr>
              <p:cNvPr name="Freeform 38" id="38"/>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6ABFA7"/>
              </a:solidFill>
              <a:ln w="38100" cap="sq">
                <a:solidFill>
                  <a:srgbClr val="FFFFFF"/>
                </a:solidFill>
                <a:prstDash val="solid"/>
                <a:miter/>
              </a:ln>
            </p:spPr>
          </p:sp>
          <p:sp>
            <p:nvSpPr>
              <p:cNvPr name="TextBox 39" id="39"/>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Copyright and fair use</a:t>
                </a:r>
              </a:p>
            </p:txBody>
          </p:sp>
        </p:grpSp>
        <p:grpSp>
          <p:nvGrpSpPr>
            <p:cNvPr name="Group 40" id="40"/>
            <p:cNvGrpSpPr/>
            <p:nvPr/>
          </p:nvGrpSpPr>
          <p:grpSpPr>
            <a:xfrm rot="0">
              <a:off x="287799" y="6344015"/>
              <a:ext cx="3706450" cy="1543958"/>
              <a:chOff x="0" y="0"/>
              <a:chExt cx="1266950" cy="527760"/>
            </a:xfrm>
          </p:grpSpPr>
          <p:sp>
            <p:nvSpPr>
              <p:cNvPr name="Freeform 41" id="41"/>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6ABFA7"/>
              </a:solidFill>
              <a:ln w="38100" cap="sq">
                <a:solidFill>
                  <a:srgbClr val="FFFFFF"/>
                </a:solidFill>
                <a:prstDash val="solid"/>
                <a:miter/>
              </a:ln>
            </p:spPr>
          </p:sp>
          <p:sp>
            <p:nvSpPr>
              <p:cNvPr name="TextBox 42" id="42"/>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Critical thinking</a:t>
                </a:r>
              </a:p>
            </p:txBody>
          </p:sp>
        </p:grpSp>
        <p:grpSp>
          <p:nvGrpSpPr>
            <p:cNvPr name="Group 43" id="43"/>
            <p:cNvGrpSpPr/>
            <p:nvPr/>
          </p:nvGrpSpPr>
          <p:grpSpPr>
            <a:xfrm rot="0">
              <a:off x="4418516" y="6344015"/>
              <a:ext cx="3706450" cy="1543958"/>
              <a:chOff x="0" y="0"/>
              <a:chExt cx="1266950" cy="527760"/>
            </a:xfrm>
          </p:grpSpPr>
          <p:sp>
            <p:nvSpPr>
              <p:cNvPr name="Freeform 44" id="44"/>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006794"/>
              </a:solidFill>
              <a:ln w="38100" cap="sq">
                <a:solidFill>
                  <a:srgbClr val="FFFFFF"/>
                </a:solidFill>
                <a:prstDash val="solid"/>
                <a:miter/>
              </a:ln>
            </p:spPr>
          </p:sp>
          <p:sp>
            <p:nvSpPr>
              <p:cNvPr name="TextBox 45" id="45"/>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Media and personal bias</a:t>
                </a:r>
              </a:p>
            </p:txBody>
          </p:sp>
        </p:grpSp>
        <p:grpSp>
          <p:nvGrpSpPr>
            <p:cNvPr name="Group 46" id="46"/>
            <p:cNvGrpSpPr/>
            <p:nvPr/>
          </p:nvGrpSpPr>
          <p:grpSpPr>
            <a:xfrm rot="0">
              <a:off x="8549233" y="6344015"/>
              <a:ext cx="3706450" cy="1543958"/>
              <a:chOff x="0" y="0"/>
              <a:chExt cx="1266950" cy="527760"/>
            </a:xfrm>
          </p:grpSpPr>
          <p:sp>
            <p:nvSpPr>
              <p:cNvPr name="Freeform 47" id="47"/>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6ABFA7"/>
              </a:solidFill>
              <a:ln w="38100" cap="sq">
                <a:solidFill>
                  <a:srgbClr val="FFFFFF"/>
                </a:solidFill>
                <a:prstDash val="solid"/>
                <a:miter/>
              </a:ln>
            </p:spPr>
          </p:sp>
          <p:sp>
            <p:nvSpPr>
              <p:cNvPr name="TextBox 48" id="48"/>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Privacy and data collection</a:t>
                </a:r>
              </a:p>
            </p:txBody>
          </p:sp>
        </p:grpSp>
        <p:grpSp>
          <p:nvGrpSpPr>
            <p:cNvPr name="Group 49" id="49"/>
            <p:cNvGrpSpPr/>
            <p:nvPr/>
          </p:nvGrpSpPr>
          <p:grpSpPr>
            <a:xfrm rot="0">
              <a:off x="12679950" y="6344015"/>
              <a:ext cx="3706450" cy="1543958"/>
              <a:chOff x="0" y="0"/>
              <a:chExt cx="1266950" cy="527760"/>
            </a:xfrm>
          </p:grpSpPr>
          <p:sp>
            <p:nvSpPr>
              <p:cNvPr name="Freeform 50" id="50"/>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006794"/>
              </a:solidFill>
              <a:ln w="38100" cap="sq">
                <a:solidFill>
                  <a:srgbClr val="FFFFFF"/>
                </a:solidFill>
                <a:prstDash val="solid"/>
                <a:miter/>
              </a:ln>
            </p:spPr>
          </p:sp>
          <p:sp>
            <p:nvSpPr>
              <p:cNvPr name="TextBox 51" id="51"/>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Media ownership and control</a:t>
                </a:r>
              </a:p>
            </p:txBody>
          </p:sp>
        </p:grpSp>
        <p:grpSp>
          <p:nvGrpSpPr>
            <p:cNvPr name="Group 52" id="52"/>
            <p:cNvGrpSpPr/>
            <p:nvPr/>
          </p:nvGrpSpPr>
          <p:grpSpPr>
            <a:xfrm rot="0">
              <a:off x="287799" y="433124"/>
              <a:ext cx="3706450" cy="1543958"/>
              <a:chOff x="0" y="0"/>
              <a:chExt cx="1266950" cy="527760"/>
            </a:xfrm>
          </p:grpSpPr>
          <p:sp>
            <p:nvSpPr>
              <p:cNvPr name="Freeform 53" id="53"/>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006794"/>
              </a:solidFill>
              <a:ln w="38100" cap="sq">
                <a:solidFill>
                  <a:srgbClr val="FFFFFF"/>
                </a:solidFill>
                <a:prstDash val="solid"/>
                <a:miter/>
              </a:ln>
            </p:spPr>
          </p:sp>
          <p:sp>
            <p:nvSpPr>
              <p:cNvPr name="TextBox 54" id="54"/>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Mis/disinformation</a:t>
                </a:r>
              </a:p>
            </p:txBody>
          </p:sp>
        </p:grpSp>
        <p:grpSp>
          <p:nvGrpSpPr>
            <p:cNvPr name="Group 55" id="55"/>
            <p:cNvGrpSpPr/>
            <p:nvPr/>
          </p:nvGrpSpPr>
          <p:grpSpPr>
            <a:xfrm rot="0">
              <a:off x="4418516" y="433124"/>
              <a:ext cx="3706450" cy="1543958"/>
              <a:chOff x="0" y="0"/>
              <a:chExt cx="1266950" cy="527760"/>
            </a:xfrm>
          </p:grpSpPr>
          <p:sp>
            <p:nvSpPr>
              <p:cNvPr name="Freeform 56" id="56"/>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6ABFA7"/>
              </a:solidFill>
              <a:ln w="38100" cap="sq">
                <a:solidFill>
                  <a:srgbClr val="FFFFFF"/>
                </a:solidFill>
                <a:prstDash val="solid"/>
                <a:miter/>
              </a:ln>
            </p:spPr>
          </p:sp>
          <p:sp>
            <p:nvSpPr>
              <p:cNvPr name="TextBox 57" id="57"/>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Artificial Intelligence</a:t>
                </a:r>
              </a:p>
            </p:txBody>
          </p:sp>
        </p:grpSp>
        <p:grpSp>
          <p:nvGrpSpPr>
            <p:cNvPr name="Group 58" id="58"/>
            <p:cNvGrpSpPr/>
            <p:nvPr/>
          </p:nvGrpSpPr>
          <p:grpSpPr>
            <a:xfrm rot="0">
              <a:off x="8549233" y="433124"/>
              <a:ext cx="3706450" cy="1543958"/>
              <a:chOff x="0" y="0"/>
              <a:chExt cx="1266950" cy="527760"/>
            </a:xfrm>
          </p:grpSpPr>
          <p:sp>
            <p:nvSpPr>
              <p:cNvPr name="Freeform 59" id="59"/>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006794"/>
              </a:solidFill>
              <a:ln w="38100" cap="sq">
                <a:solidFill>
                  <a:srgbClr val="FFFFFF"/>
                </a:solidFill>
                <a:prstDash val="solid"/>
                <a:miter/>
              </a:ln>
            </p:spPr>
          </p:sp>
          <p:sp>
            <p:nvSpPr>
              <p:cNvPr name="TextBox 60" id="60"/>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Media representation</a:t>
                </a:r>
              </a:p>
            </p:txBody>
          </p:sp>
        </p:grpSp>
        <p:grpSp>
          <p:nvGrpSpPr>
            <p:cNvPr name="Group 61" id="61"/>
            <p:cNvGrpSpPr/>
            <p:nvPr/>
          </p:nvGrpSpPr>
          <p:grpSpPr>
            <a:xfrm rot="0">
              <a:off x="12679950" y="433124"/>
              <a:ext cx="3706450" cy="1543958"/>
              <a:chOff x="0" y="0"/>
              <a:chExt cx="1266950" cy="527760"/>
            </a:xfrm>
          </p:grpSpPr>
          <p:sp>
            <p:nvSpPr>
              <p:cNvPr name="Freeform 62" id="62"/>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6ABFA7"/>
              </a:solidFill>
              <a:ln w="38100" cap="sq">
                <a:solidFill>
                  <a:srgbClr val="FFFFFF"/>
                </a:solidFill>
                <a:prstDash val="solid"/>
                <a:miter/>
              </a:ln>
            </p:spPr>
          </p:sp>
          <p:sp>
            <p:nvSpPr>
              <p:cNvPr name="TextBox 63" id="63"/>
              <p:cNvSpPr txBox="true"/>
              <p:nvPr/>
            </p:nvSpPr>
            <p:spPr>
              <a:xfrm>
                <a:off x="0" y="-38100"/>
                <a:ext cx="1266950" cy="565860"/>
              </a:xfrm>
              <a:prstGeom prst="rect">
                <a:avLst/>
              </a:prstGeom>
            </p:spPr>
            <p:txBody>
              <a:bodyPr anchor="ctr" rtlCol="false" tIns="39945" lIns="39945" bIns="39945" rIns="39945"/>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Social media</a:t>
                </a:r>
              </a:p>
            </p:txBody>
          </p:sp>
        </p:grpSp>
      </p:grpSp>
      <p:sp>
        <p:nvSpPr>
          <p:cNvPr name="TextBox 64" id="64"/>
          <p:cNvSpPr txBox="true"/>
          <p:nvPr/>
        </p:nvSpPr>
        <p:spPr>
          <a:xfrm rot="0">
            <a:off x="1323768" y="3009457"/>
            <a:ext cx="2372625" cy="796048"/>
          </a:xfrm>
          <a:prstGeom prst="rect">
            <a:avLst/>
          </a:prstGeom>
        </p:spPr>
        <p:txBody>
          <a:bodyPr anchor="t" rtlCol="false" tIns="0" lIns="0" bIns="0" rIns="0">
            <a:spAutoFit/>
          </a:bodyPr>
          <a:lstStyle/>
          <a:p>
            <a:pPr algn="l">
              <a:lnSpc>
                <a:spcPts val="6523"/>
              </a:lnSpc>
            </a:pPr>
            <a:r>
              <a:rPr lang="en-US" b="true" sz="4659">
                <a:solidFill>
                  <a:srgbClr val="394A54"/>
                </a:solidFill>
                <a:latin typeface="Source Sans Pro Bold"/>
                <a:ea typeface="Source Sans Pro Bold"/>
                <a:cs typeface="Source Sans Pro Bold"/>
                <a:sym typeface="Source Sans Pro Bold"/>
              </a:rPr>
              <a:t>Topics</a:t>
            </a:r>
          </a:p>
        </p:txBody>
      </p:sp>
    </p:spTree>
  </p:cSld>
  <p:clrMapOvr>
    <a:masterClrMapping/>
  </p:clrMapOvr>
</p:sld>
</file>

<file path=ppt/slides/slide38.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a:t>
            </a:r>
          </a:p>
        </p:txBody>
      </p:sp>
      <p:sp>
        <p:nvSpPr>
          <p:cNvPr name="TextBox 12" id="12"/>
          <p:cNvSpPr txBox="true"/>
          <p:nvPr/>
        </p:nvSpPr>
        <p:spPr>
          <a:xfrm rot="0">
            <a:off x="1323768" y="3009457"/>
            <a:ext cx="5832517" cy="1341507"/>
          </a:xfrm>
          <a:prstGeom prst="rect">
            <a:avLst/>
          </a:prstGeom>
        </p:spPr>
        <p:txBody>
          <a:bodyPr anchor="t" rtlCol="false" tIns="0" lIns="0" bIns="0" rIns="0">
            <a:spAutoFit/>
          </a:bodyPr>
          <a:lstStyle/>
          <a:p>
            <a:pPr algn="l">
              <a:lnSpc>
                <a:spcPts val="6523"/>
              </a:lnSpc>
            </a:pPr>
            <a:r>
              <a:rPr lang="en-US" b="true" sz="4659">
                <a:solidFill>
                  <a:srgbClr val="394A54"/>
                </a:solidFill>
                <a:latin typeface="Source Sans Pro Bold"/>
                <a:ea typeface="Source Sans Pro Bold"/>
                <a:cs typeface="Source Sans Pro Bold"/>
                <a:sym typeface="Source Sans Pro Bold"/>
              </a:rPr>
              <a:t>Sub-Topics</a:t>
            </a:r>
          </a:p>
          <a:p>
            <a:pPr algn="l">
              <a:lnSpc>
                <a:spcPts val="4144"/>
              </a:lnSpc>
            </a:pPr>
            <a:r>
              <a:rPr lang="en-US" b="true" sz="2960">
                <a:solidFill>
                  <a:srgbClr val="E84C3D"/>
                </a:solidFill>
                <a:latin typeface="Source Sans Pro Bold"/>
                <a:ea typeface="Source Sans Pro Bold"/>
                <a:cs typeface="Source Sans Pro Bold"/>
                <a:sym typeface="Source Sans Pro Bold"/>
              </a:rPr>
              <a:t>MIS/DISINFORMATION</a:t>
            </a:r>
          </a:p>
        </p:txBody>
      </p:sp>
      <p:sp>
        <p:nvSpPr>
          <p:cNvPr name="TextBox 13" id="13"/>
          <p:cNvSpPr txBox="true"/>
          <p:nvPr/>
        </p:nvSpPr>
        <p:spPr>
          <a:xfrm rot="0">
            <a:off x="9144000" y="2349295"/>
            <a:ext cx="8890722" cy="5727489"/>
          </a:xfrm>
          <a:prstGeom prst="rect">
            <a:avLst/>
          </a:prstGeom>
        </p:spPr>
        <p:txBody>
          <a:bodyPr anchor="t" rtlCol="false" tIns="0" lIns="0" bIns="0" rIns="0">
            <a:spAutoFit/>
          </a:bodyPr>
          <a:lstStyle/>
          <a:p>
            <a:pPr algn="l"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How to </a:t>
            </a:r>
            <a:r>
              <a:rPr lang="en-US" sz="3633">
                <a:solidFill>
                  <a:srgbClr val="394A54"/>
                </a:solidFill>
                <a:latin typeface="Source Sans Pro"/>
                <a:ea typeface="Source Sans Pro"/>
                <a:cs typeface="Source Sans Pro"/>
                <a:sym typeface="Source Sans Pro"/>
              </a:rPr>
              <a:t>evaluate sources of information​</a:t>
            </a:r>
          </a:p>
          <a:p>
            <a:pPr algn="l"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How to analyse media messages</a:t>
            </a:r>
          </a:p>
          <a:p>
            <a:pPr algn="l"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Algorithms and misinformation​</a:t>
            </a:r>
          </a:p>
          <a:p>
            <a:pPr algn="l"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Facts vs Opinion​</a:t>
            </a:r>
          </a:p>
          <a:p>
            <a:pPr algn="l"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Free speech and democracy​</a:t>
            </a:r>
          </a:p>
          <a:p>
            <a:pPr algn="l"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Fact-checking​</a:t>
            </a:r>
          </a:p>
          <a:p>
            <a:pPr algn="l"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Journalism standards to prevent misinformation​</a:t>
            </a:r>
          </a:p>
          <a:p>
            <a:pPr algn="l"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AI and deep fakes</a:t>
            </a:r>
          </a:p>
        </p:txBody>
      </p:sp>
    </p:spTree>
  </p:cSld>
  <p:clrMapOvr>
    <a:masterClrMapping/>
  </p:clrMapOvr>
</p:sld>
</file>

<file path=ppt/slides/slide39.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a:t>
            </a:r>
          </a:p>
        </p:txBody>
      </p:sp>
      <p:sp>
        <p:nvSpPr>
          <p:cNvPr name="TextBox 12" id="12"/>
          <p:cNvSpPr txBox="true"/>
          <p:nvPr/>
        </p:nvSpPr>
        <p:spPr>
          <a:xfrm rot="0">
            <a:off x="1323768" y="3009457"/>
            <a:ext cx="5832517" cy="796048"/>
          </a:xfrm>
          <a:prstGeom prst="rect">
            <a:avLst/>
          </a:prstGeom>
        </p:spPr>
        <p:txBody>
          <a:bodyPr anchor="t" rtlCol="false" tIns="0" lIns="0" bIns="0" rIns="0">
            <a:spAutoFit/>
          </a:bodyPr>
          <a:lstStyle/>
          <a:p>
            <a:pPr algn="l">
              <a:lnSpc>
                <a:spcPts val="6523"/>
              </a:lnSpc>
            </a:pPr>
            <a:r>
              <a:rPr lang="en-US" sz="4659" b="true">
                <a:solidFill>
                  <a:srgbClr val="394A54"/>
                </a:solidFill>
                <a:latin typeface="Source Sans Pro Bold"/>
                <a:ea typeface="Source Sans Pro Bold"/>
                <a:cs typeface="Source Sans Pro Bold"/>
                <a:sym typeface="Source Sans Pro Bold"/>
              </a:rPr>
              <a:t>Areas of knowledge</a:t>
            </a:r>
          </a:p>
        </p:txBody>
      </p:sp>
      <p:sp>
        <p:nvSpPr>
          <p:cNvPr name="TextBox 13" id="13"/>
          <p:cNvSpPr txBox="true"/>
          <p:nvPr/>
        </p:nvSpPr>
        <p:spPr>
          <a:xfrm rot="0">
            <a:off x="9144000" y="2349295"/>
            <a:ext cx="8890722" cy="3174789"/>
          </a:xfrm>
          <a:prstGeom prst="rect">
            <a:avLst/>
          </a:prstGeom>
        </p:spPr>
        <p:txBody>
          <a:bodyPr anchor="t" rtlCol="false" tIns="0" lIns="0" bIns="0" rIns="0">
            <a:spAutoFit/>
          </a:bodyPr>
          <a:lstStyle/>
          <a:p>
            <a:pPr algn="l"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Media/Communications Studies</a:t>
            </a:r>
          </a:p>
          <a:p>
            <a:pPr algn="l"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Education</a:t>
            </a:r>
          </a:p>
          <a:p>
            <a:pPr algn="l"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Cultural Studies</a:t>
            </a:r>
          </a:p>
          <a:p>
            <a:pPr algn="l"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Digital Technology</a:t>
            </a:r>
          </a:p>
          <a:p>
            <a:pPr algn="l" marL="784431" indent="-392216" lvl="1">
              <a:lnSpc>
                <a:spcPts val="5086"/>
              </a:lnSpc>
              <a:buFont typeface="Arial"/>
              <a:buChar char="•"/>
            </a:pPr>
            <a:r>
              <a:rPr lang="en-US" sz="3633">
                <a:solidFill>
                  <a:srgbClr val="394A54"/>
                </a:solidFill>
                <a:latin typeface="Source Sans Pro"/>
                <a:ea typeface="Source Sans Pro"/>
                <a:cs typeface="Source Sans Pro"/>
                <a:sym typeface="Source Sans Pro"/>
              </a:rPr>
              <a:t>Psychology/Neuroscience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Freeform 11" id="11"/>
          <p:cNvSpPr/>
          <p:nvPr/>
        </p:nvSpPr>
        <p:spPr>
          <a:xfrm flipH="false" flipV="false" rot="0">
            <a:off x="10287950" y="1392173"/>
            <a:ext cx="6971350" cy="7502653"/>
          </a:xfrm>
          <a:custGeom>
            <a:avLst/>
            <a:gdLst/>
            <a:ahLst/>
            <a:cxnLst/>
            <a:rect r="r" b="b" t="t" l="l"/>
            <a:pathLst>
              <a:path h="7502653" w="6971350">
                <a:moveTo>
                  <a:pt x="0" y="0"/>
                </a:moveTo>
                <a:lnTo>
                  <a:pt x="6971350" y="0"/>
                </a:lnTo>
                <a:lnTo>
                  <a:pt x="6971350" y="7502654"/>
                </a:lnTo>
                <a:lnTo>
                  <a:pt x="0" y="7502654"/>
                </a:lnTo>
                <a:lnTo>
                  <a:pt x="0" y="0"/>
                </a:lnTo>
                <a:close/>
              </a:path>
            </a:pathLst>
          </a:custGeom>
          <a:blipFill>
            <a:blip r:embed="rId2"/>
            <a:stretch>
              <a:fillRect l="0" t="0" r="0" b="0"/>
            </a:stretch>
          </a:blipFill>
        </p:spPr>
      </p:sp>
      <p:sp>
        <p:nvSpPr>
          <p:cNvPr name="TextBox 12" id="12"/>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What is Media Literacy?</a:t>
            </a:r>
          </a:p>
        </p:txBody>
      </p:sp>
      <p:sp>
        <p:nvSpPr>
          <p:cNvPr name="TextBox 13" id="13"/>
          <p:cNvSpPr txBox="true"/>
          <p:nvPr/>
        </p:nvSpPr>
        <p:spPr>
          <a:xfrm rot="0">
            <a:off x="1323768" y="3824002"/>
            <a:ext cx="6392541" cy="2591372"/>
          </a:xfrm>
          <a:prstGeom prst="rect">
            <a:avLst/>
          </a:prstGeom>
        </p:spPr>
        <p:txBody>
          <a:bodyPr anchor="t" rtlCol="false" tIns="0" lIns="0" bIns="0" rIns="0">
            <a:spAutoFit/>
          </a:bodyPr>
          <a:lstStyle/>
          <a:p>
            <a:pPr algn="just">
              <a:lnSpc>
                <a:spcPts val="4168"/>
              </a:lnSpc>
              <a:spcBef>
                <a:spcPct val="0"/>
              </a:spcBef>
            </a:pPr>
            <a:r>
              <a:rPr lang="en-US" b="true" sz="2977" i="true">
                <a:solidFill>
                  <a:srgbClr val="394A54"/>
                </a:solidFill>
                <a:latin typeface="Source Sans Pro Bold Italics"/>
                <a:ea typeface="Source Sans Pro Bold Italics"/>
                <a:cs typeface="Source Sans Pro Bold Italics"/>
                <a:sym typeface="Source Sans Pro Bold Italics"/>
              </a:rPr>
              <a:t>Media literacy is the ability toaccess, analyse, evaluate, andproduce media in a variety of forms. ​</a:t>
            </a:r>
          </a:p>
          <a:p>
            <a:pPr algn="just">
              <a:lnSpc>
                <a:spcPts val="4168"/>
              </a:lnSpc>
              <a:spcBef>
                <a:spcPct val="0"/>
              </a:spcBef>
            </a:pPr>
            <a:r>
              <a:rPr lang="en-US" b="true" sz="2977" i="true">
                <a:solidFill>
                  <a:srgbClr val="394A54"/>
                </a:solidFill>
                <a:latin typeface="Source Sans Pro Bold Italics"/>
                <a:ea typeface="Source Sans Pro Bold Italics"/>
                <a:cs typeface="Source Sans Pro Bold Italics"/>
                <a:sym typeface="Source Sans Pro Bold Italics"/>
              </a:rPr>
              <a:t>​</a:t>
            </a:r>
          </a:p>
          <a:p>
            <a:pPr algn="just">
              <a:lnSpc>
                <a:spcPts val="4168"/>
              </a:lnSpc>
              <a:spcBef>
                <a:spcPct val="0"/>
              </a:spcBef>
            </a:pPr>
            <a:r>
              <a:rPr lang="en-US" sz="2977">
                <a:solidFill>
                  <a:srgbClr val="394A54"/>
                </a:solidFill>
                <a:latin typeface="Source Sans Pro"/>
                <a:ea typeface="Source Sans Pro"/>
                <a:cs typeface="Source Sans Pro"/>
                <a:sym typeface="Source Sans Pro"/>
              </a:rPr>
              <a:t>(Aufderheide, 1993)</a:t>
            </a:r>
          </a:p>
        </p:txBody>
      </p:sp>
    </p:spTree>
  </p:cSld>
  <p:clrMapOvr>
    <a:masterClrMapping/>
  </p:clrMapOvr>
</p:sld>
</file>

<file path=ppt/slides/slide40.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 Literacy</a:t>
            </a:r>
          </a:p>
        </p:txBody>
      </p:sp>
      <p:sp>
        <p:nvSpPr>
          <p:cNvPr name="TextBox 12" id="12"/>
          <p:cNvSpPr txBox="true"/>
          <p:nvPr/>
        </p:nvSpPr>
        <p:spPr>
          <a:xfrm rot="0">
            <a:off x="3081234" y="4148101"/>
            <a:ext cx="12125532" cy="2076523"/>
          </a:xfrm>
          <a:prstGeom prst="rect">
            <a:avLst/>
          </a:prstGeom>
        </p:spPr>
        <p:txBody>
          <a:bodyPr anchor="t" rtlCol="false" tIns="0" lIns="0" bIns="0" rIns="0">
            <a:spAutoFit/>
          </a:bodyPr>
          <a:lstStyle/>
          <a:p>
            <a:pPr algn="ctr">
              <a:lnSpc>
                <a:spcPts val="8029"/>
              </a:lnSpc>
            </a:pPr>
            <a:r>
              <a:rPr lang="en-US" b="true" sz="7504">
                <a:solidFill>
                  <a:srgbClr val="394A54"/>
                </a:solidFill>
                <a:latin typeface="Source Sans Pro Bold"/>
                <a:ea typeface="Source Sans Pro Bold"/>
                <a:cs typeface="Source Sans Pro Bold"/>
                <a:sym typeface="Source Sans Pro Bold"/>
              </a:rPr>
              <a:t>WHAT DOES IT MEAN TO BE A </a:t>
            </a:r>
            <a:r>
              <a:rPr lang="en-US" b="true" sz="7504">
                <a:solidFill>
                  <a:srgbClr val="E84C3D"/>
                </a:solidFill>
                <a:latin typeface="Source Sans Pro Bold"/>
                <a:ea typeface="Source Sans Pro Bold"/>
                <a:cs typeface="Source Sans Pro Bold"/>
                <a:sym typeface="Source Sans Pro Bold"/>
              </a:rPr>
              <a:t>MEDIA LITERATE</a:t>
            </a:r>
            <a:r>
              <a:rPr lang="en-US" b="true" sz="7504">
                <a:solidFill>
                  <a:srgbClr val="394A54"/>
                </a:solidFill>
                <a:latin typeface="Source Sans Pro Bold"/>
                <a:ea typeface="Source Sans Pro Bold"/>
                <a:cs typeface="Source Sans Pro Bold"/>
                <a:sym typeface="Source Sans Pro Bold"/>
              </a:rPr>
              <a:t> PERSON?​</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16230600" cy="8229600"/>
          </a:xfrm>
          <a:custGeom>
            <a:avLst/>
            <a:gdLst/>
            <a:ahLst/>
            <a:cxnLst/>
            <a:rect r="r" b="b" t="t" l="l"/>
            <a:pathLst>
              <a:path h="8229600" w="16230600">
                <a:moveTo>
                  <a:pt x="0" y="0"/>
                </a:moveTo>
                <a:lnTo>
                  <a:pt x="16230600" y="0"/>
                </a:lnTo>
                <a:lnTo>
                  <a:pt x="16230600" y="8229600"/>
                </a:lnTo>
                <a:lnTo>
                  <a:pt x="0" y="8229600"/>
                </a:lnTo>
                <a:lnTo>
                  <a:pt x="0" y="0"/>
                </a:lnTo>
                <a:close/>
              </a:path>
            </a:pathLst>
          </a:custGeom>
          <a:blipFill>
            <a:blip r:embed="rId2"/>
            <a:stretch>
              <a:fillRect l="0" t="-107405" r="0" b="-88058"/>
            </a:stretch>
          </a:blipFill>
        </p:spPr>
      </p:sp>
      <p:grpSp>
        <p:nvGrpSpPr>
          <p:cNvPr name="Group 3" id="3"/>
          <p:cNvGrpSpPr/>
          <p:nvPr/>
        </p:nvGrpSpPr>
        <p:grpSpPr>
          <a:xfrm rot="0">
            <a:off x="9144000" y="0"/>
            <a:ext cx="9144000" cy="10287000"/>
            <a:chOff x="0" y="0"/>
            <a:chExt cx="3549180" cy="3992828"/>
          </a:xfrm>
        </p:grpSpPr>
        <p:sp>
          <p:nvSpPr>
            <p:cNvPr name="Freeform 4" id="4"/>
            <p:cNvSpPr/>
            <p:nvPr/>
          </p:nvSpPr>
          <p:spPr>
            <a:xfrm flipH="false" flipV="false" rot="0">
              <a:off x="0" y="0"/>
              <a:ext cx="3549180" cy="3992828"/>
            </a:xfrm>
            <a:custGeom>
              <a:avLst/>
              <a:gdLst/>
              <a:ahLst/>
              <a:cxnLst/>
              <a:rect r="r" b="b" t="t" l="l"/>
              <a:pathLst>
                <a:path h="3992828" w="3549180">
                  <a:moveTo>
                    <a:pt x="0" y="0"/>
                  </a:moveTo>
                  <a:lnTo>
                    <a:pt x="3549180" y="0"/>
                  </a:lnTo>
                  <a:lnTo>
                    <a:pt x="3549180" y="3992828"/>
                  </a:lnTo>
                  <a:lnTo>
                    <a:pt x="0" y="3992828"/>
                  </a:lnTo>
                  <a:close/>
                </a:path>
              </a:pathLst>
            </a:custGeom>
            <a:solidFill>
              <a:srgbClr val="006794"/>
            </a:solidFill>
          </p:spPr>
        </p:sp>
        <p:sp>
          <p:nvSpPr>
            <p:cNvPr name="TextBox 5" id="5"/>
            <p:cNvSpPr txBox="true"/>
            <p:nvPr/>
          </p:nvSpPr>
          <p:spPr>
            <a:xfrm>
              <a:off x="0" y="-38100"/>
              <a:ext cx="3549180" cy="4030928"/>
            </a:xfrm>
            <a:prstGeom prst="rect">
              <a:avLst/>
            </a:prstGeom>
          </p:spPr>
          <p:txBody>
            <a:bodyPr anchor="ctr" rtlCol="false" tIns="46904" lIns="46904" bIns="46904" rIns="46904"/>
            <a:lstStyle/>
            <a:p>
              <a:pPr algn="ctr">
                <a:lnSpc>
                  <a:spcPts val="1809"/>
                </a:lnSpc>
                <a:spcBef>
                  <a:spcPct val="0"/>
                </a:spcBef>
              </a:pPr>
            </a:p>
          </p:txBody>
        </p:sp>
      </p:grpSp>
      <p:sp>
        <p:nvSpPr>
          <p:cNvPr name="TextBox 6" id="6"/>
          <p:cNvSpPr txBox="true"/>
          <p:nvPr/>
        </p:nvSpPr>
        <p:spPr>
          <a:xfrm rot="0">
            <a:off x="9746667" y="1332569"/>
            <a:ext cx="3710603" cy="641618"/>
          </a:xfrm>
          <a:prstGeom prst="rect">
            <a:avLst/>
          </a:prstGeom>
        </p:spPr>
        <p:txBody>
          <a:bodyPr anchor="t" rtlCol="false" tIns="0" lIns="0" bIns="0" rIns="0">
            <a:spAutoFit/>
          </a:bodyPr>
          <a:lstStyle/>
          <a:p>
            <a:pPr algn="l">
              <a:lnSpc>
                <a:spcPts val="5242"/>
              </a:lnSpc>
            </a:pPr>
            <a:r>
              <a:rPr lang="en-US" sz="3744" b="true">
                <a:solidFill>
                  <a:srgbClr val="FFFFFF"/>
                </a:solidFill>
                <a:latin typeface="Source Sans Pro Bold"/>
                <a:ea typeface="Source Sans Pro Bold"/>
                <a:cs typeface="Source Sans Pro Bold"/>
                <a:sym typeface="Source Sans Pro Bold"/>
              </a:rPr>
              <a:t>About RECLAIM</a:t>
            </a:r>
          </a:p>
        </p:txBody>
      </p:sp>
      <p:sp>
        <p:nvSpPr>
          <p:cNvPr name="TextBox 7" id="7"/>
          <p:cNvSpPr txBox="true"/>
          <p:nvPr/>
        </p:nvSpPr>
        <p:spPr>
          <a:xfrm rot="0">
            <a:off x="9746667" y="2332275"/>
            <a:ext cx="7938667" cy="2074672"/>
          </a:xfrm>
          <a:prstGeom prst="rect">
            <a:avLst/>
          </a:prstGeom>
        </p:spPr>
        <p:txBody>
          <a:bodyPr anchor="t" rtlCol="false" tIns="0" lIns="0" bIns="0" rIns="0">
            <a:spAutoFit/>
          </a:bodyPr>
          <a:lstStyle/>
          <a:p>
            <a:pPr algn="just">
              <a:lnSpc>
                <a:spcPts val="2353"/>
              </a:lnSpc>
            </a:pPr>
            <a:r>
              <a:rPr lang="en-US" sz="2199">
                <a:solidFill>
                  <a:srgbClr val="FFFFFF"/>
                </a:solidFill>
                <a:latin typeface="Source Sans Pro"/>
                <a:ea typeface="Source Sans Pro"/>
                <a:cs typeface="Source Sans Pro"/>
                <a:sym typeface="Source Sans Pro"/>
              </a:rPr>
              <a:t>RECLAIM (Reclaiming Liberal Democracy in the Post-Factual Age) is a Horizon Europe project on Reclaiming Liberal Democracy in a Post-Truth era. In recent years there has been a rise in what the experts call “post truth politics”, which manipulates facts and emotions. The project tries to understand how this phenomenon is affecting the future of democracy in Europe, and more importantly, what we can do about it.</a:t>
            </a:r>
          </a:p>
        </p:txBody>
      </p:sp>
      <p:sp>
        <p:nvSpPr>
          <p:cNvPr name="TextBox 8" id="8"/>
          <p:cNvSpPr txBox="true"/>
          <p:nvPr/>
        </p:nvSpPr>
        <p:spPr>
          <a:xfrm rot="0">
            <a:off x="9746667" y="4664122"/>
            <a:ext cx="2925101" cy="641618"/>
          </a:xfrm>
          <a:prstGeom prst="rect">
            <a:avLst/>
          </a:prstGeom>
        </p:spPr>
        <p:txBody>
          <a:bodyPr anchor="t" rtlCol="false" tIns="0" lIns="0" bIns="0" rIns="0">
            <a:spAutoFit/>
          </a:bodyPr>
          <a:lstStyle/>
          <a:p>
            <a:pPr algn="l">
              <a:lnSpc>
                <a:spcPts val="5242"/>
              </a:lnSpc>
            </a:pPr>
            <a:r>
              <a:rPr lang="en-US" sz="3744" b="true">
                <a:solidFill>
                  <a:srgbClr val="FFFFFF"/>
                </a:solidFill>
                <a:latin typeface="Source Sans Pro Bold"/>
                <a:ea typeface="Source Sans Pro Bold"/>
                <a:cs typeface="Source Sans Pro Bold"/>
                <a:sym typeface="Source Sans Pro Bold"/>
              </a:rPr>
              <a:t>About TEPSA</a:t>
            </a:r>
          </a:p>
        </p:txBody>
      </p:sp>
      <p:sp>
        <p:nvSpPr>
          <p:cNvPr name="TextBox 9" id="9"/>
          <p:cNvSpPr txBox="true"/>
          <p:nvPr/>
        </p:nvSpPr>
        <p:spPr>
          <a:xfrm rot="0">
            <a:off x="9746667" y="5599350"/>
            <a:ext cx="7938667" cy="3255772"/>
          </a:xfrm>
          <a:prstGeom prst="rect">
            <a:avLst/>
          </a:prstGeom>
        </p:spPr>
        <p:txBody>
          <a:bodyPr anchor="t" rtlCol="false" tIns="0" lIns="0" bIns="0" rIns="0">
            <a:spAutoFit/>
          </a:bodyPr>
          <a:lstStyle/>
          <a:p>
            <a:pPr algn="just">
              <a:lnSpc>
                <a:spcPts val="2353"/>
              </a:lnSpc>
            </a:pPr>
            <a:r>
              <a:rPr lang="en-US" sz="2199">
                <a:solidFill>
                  <a:srgbClr val="FFFFFF"/>
                </a:solidFill>
                <a:latin typeface="Source Sans Pro"/>
                <a:ea typeface="Source Sans Pro"/>
                <a:cs typeface="Source Sans Pro"/>
                <a:sym typeface="Source Sans Pro"/>
              </a:rPr>
              <a:t>The Trans European Policy Studies Association (TEPSA) was established in 1974 as the first transnational research network in the field of EU affairs. It comprises leading research institutes throughout Europe, with an office in Brussels. Its aim is to provide high-quality research on European integration to stimulate discussion on policies and political options for Europe. This is achieved by the interaction between the European and national institutions as well as the academic and research community. TEPSA is active on a wide range of research topics, focusing on differentiated integration, the EU's external relations, democratic participation and citizens' engagement.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Freeform 11" id="11"/>
          <p:cNvSpPr/>
          <p:nvPr/>
        </p:nvSpPr>
        <p:spPr>
          <a:xfrm flipH="false" flipV="false" rot="0">
            <a:off x="10287950" y="1392173"/>
            <a:ext cx="6971350" cy="7502653"/>
          </a:xfrm>
          <a:custGeom>
            <a:avLst/>
            <a:gdLst/>
            <a:ahLst/>
            <a:cxnLst/>
            <a:rect r="r" b="b" t="t" l="l"/>
            <a:pathLst>
              <a:path h="7502653" w="6971350">
                <a:moveTo>
                  <a:pt x="0" y="0"/>
                </a:moveTo>
                <a:lnTo>
                  <a:pt x="6971350" y="0"/>
                </a:lnTo>
                <a:lnTo>
                  <a:pt x="6971350" y="7502654"/>
                </a:lnTo>
                <a:lnTo>
                  <a:pt x="0" y="7502654"/>
                </a:lnTo>
                <a:lnTo>
                  <a:pt x="0" y="0"/>
                </a:lnTo>
                <a:close/>
              </a:path>
            </a:pathLst>
          </a:custGeom>
          <a:blipFill>
            <a:blip r:embed="rId2"/>
            <a:stretch>
              <a:fillRect l="0" t="0" r="0" b="0"/>
            </a:stretch>
          </a:blipFill>
        </p:spPr>
      </p:sp>
      <p:sp>
        <p:nvSpPr>
          <p:cNvPr name="TextBox 12" id="12"/>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What is Media Literacy?</a:t>
            </a:r>
          </a:p>
        </p:txBody>
      </p:sp>
      <p:sp>
        <p:nvSpPr>
          <p:cNvPr name="TextBox 13" id="13"/>
          <p:cNvSpPr txBox="true"/>
          <p:nvPr/>
        </p:nvSpPr>
        <p:spPr>
          <a:xfrm rot="0">
            <a:off x="1323768" y="3562064"/>
            <a:ext cx="6392541" cy="3115247"/>
          </a:xfrm>
          <a:prstGeom prst="rect">
            <a:avLst/>
          </a:prstGeom>
        </p:spPr>
        <p:txBody>
          <a:bodyPr anchor="t" rtlCol="false" tIns="0" lIns="0" bIns="0" rIns="0">
            <a:spAutoFit/>
          </a:bodyPr>
          <a:lstStyle/>
          <a:p>
            <a:pPr algn="just">
              <a:lnSpc>
                <a:spcPts val="4168"/>
              </a:lnSpc>
              <a:spcBef>
                <a:spcPct val="0"/>
              </a:spcBef>
            </a:pPr>
            <a:r>
              <a:rPr lang="en-US" b="true" sz="2977" i="true">
                <a:solidFill>
                  <a:srgbClr val="394A54"/>
                </a:solidFill>
                <a:latin typeface="Source Sans Pro Bold Italics"/>
                <a:ea typeface="Source Sans Pro Bold Italics"/>
                <a:cs typeface="Source Sans Pro Bold Italics"/>
                <a:sym typeface="Source Sans Pro Bold Italics"/>
              </a:rPr>
              <a:t>Media Literacy is the ability to access, analyse, evaluate, create </a:t>
            </a:r>
            <a:r>
              <a:rPr lang="en-US" b="true" sz="2977" i="true">
                <a:solidFill>
                  <a:srgbClr val="E84C3D"/>
                </a:solidFill>
                <a:latin typeface="Source Sans Pro Bold Italics"/>
                <a:ea typeface="Source Sans Pro Bold Italics"/>
                <a:cs typeface="Source Sans Pro Bold Italics"/>
                <a:sym typeface="Source Sans Pro Bold Italics"/>
              </a:rPr>
              <a:t>and act</a:t>
            </a:r>
            <a:r>
              <a:rPr lang="en-US" b="true" sz="2977" i="true">
                <a:solidFill>
                  <a:srgbClr val="394A54"/>
                </a:solidFill>
                <a:latin typeface="Source Sans Pro Bold Italics"/>
                <a:ea typeface="Source Sans Pro Bold Italics"/>
                <a:cs typeface="Source Sans Pro Bold Italics"/>
                <a:sym typeface="Source Sans Pro Bold Italics"/>
              </a:rPr>
              <a:t> using all forms of communication.​</a:t>
            </a:r>
          </a:p>
          <a:p>
            <a:pPr algn="just">
              <a:lnSpc>
                <a:spcPts val="4168"/>
              </a:lnSpc>
              <a:spcBef>
                <a:spcPct val="0"/>
              </a:spcBef>
            </a:pPr>
            <a:r>
              <a:rPr lang="en-US" b="true" sz="2977" i="true">
                <a:solidFill>
                  <a:srgbClr val="394A54"/>
                </a:solidFill>
                <a:latin typeface="Source Sans Pro Bold Italics"/>
                <a:ea typeface="Source Sans Pro Bold Italics"/>
                <a:cs typeface="Source Sans Pro Bold Italics"/>
                <a:sym typeface="Source Sans Pro Bold Italics"/>
              </a:rPr>
              <a:t>​</a:t>
            </a:r>
          </a:p>
          <a:p>
            <a:pPr algn="just">
              <a:lnSpc>
                <a:spcPts val="4168"/>
              </a:lnSpc>
              <a:spcBef>
                <a:spcPct val="0"/>
              </a:spcBef>
            </a:pPr>
            <a:r>
              <a:rPr lang="en-US" sz="2977">
                <a:solidFill>
                  <a:srgbClr val="394A54"/>
                </a:solidFill>
                <a:latin typeface="Source Sans Pro"/>
                <a:ea typeface="Source Sans Pro"/>
                <a:cs typeface="Source Sans Pro"/>
                <a:sym typeface="Source Sans Pro"/>
              </a:rPr>
              <a:t>(The National Association for Media Literacy Education, 2023)</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Freeform 11" id="11"/>
          <p:cNvSpPr/>
          <p:nvPr/>
        </p:nvSpPr>
        <p:spPr>
          <a:xfrm flipH="false" flipV="false" rot="0">
            <a:off x="10287950" y="1392173"/>
            <a:ext cx="6971350" cy="7502653"/>
          </a:xfrm>
          <a:custGeom>
            <a:avLst/>
            <a:gdLst/>
            <a:ahLst/>
            <a:cxnLst/>
            <a:rect r="r" b="b" t="t" l="l"/>
            <a:pathLst>
              <a:path h="7502653" w="6971350">
                <a:moveTo>
                  <a:pt x="0" y="0"/>
                </a:moveTo>
                <a:lnTo>
                  <a:pt x="6971350" y="0"/>
                </a:lnTo>
                <a:lnTo>
                  <a:pt x="6971350" y="7502654"/>
                </a:lnTo>
                <a:lnTo>
                  <a:pt x="0" y="7502654"/>
                </a:lnTo>
                <a:lnTo>
                  <a:pt x="0" y="0"/>
                </a:lnTo>
                <a:close/>
              </a:path>
            </a:pathLst>
          </a:custGeom>
          <a:blipFill>
            <a:blip r:embed="rId2"/>
            <a:stretch>
              <a:fillRect l="0" t="0" r="0" b="0"/>
            </a:stretch>
          </a:blipFill>
        </p:spPr>
      </p:sp>
      <p:sp>
        <p:nvSpPr>
          <p:cNvPr name="TextBox 12" id="12"/>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What is Media Literacy?</a:t>
            </a:r>
          </a:p>
        </p:txBody>
      </p:sp>
      <p:sp>
        <p:nvSpPr>
          <p:cNvPr name="TextBox 13" id="13"/>
          <p:cNvSpPr txBox="true"/>
          <p:nvPr/>
        </p:nvSpPr>
        <p:spPr>
          <a:xfrm rot="0">
            <a:off x="1323768" y="3562064"/>
            <a:ext cx="6392541" cy="3115247"/>
          </a:xfrm>
          <a:prstGeom prst="rect">
            <a:avLst/>
          </a:prstGeom>
        </p:spPr>
        <p:txBody>
          <a:bodyPr anchor="t" rtlCol="false" tIns="0" lIns="0" bIns="0" rIns="0">
            <a:spAutoFit/>
          </a:bodyPr>
          <a:lstStyle/>
          <a:p>
            <a:pPr algn="just">
              <a:lnSpc>
                <a:spcPts val="4168"/>
              </a:lnSpc>
              <a:spcBef>
                <a:spcPct val="0"/>
              </a:spcBef>
            </a:pPr>
            <a:r>
              <a:rPr lang="en-US" b="true" sz="2977" i="true">
                <a:solidFill>
                  <a:srgbClr val="394A54"/>
                </a:solidFill>
                <a:latin typeface="Source Sans Pro Bold Italics"/>
                <a:ea typeface="Source Sans Pro Bold Italics"/>
                <a:cs typeface="Source Sans Pro Bold Italics"/>
                <a:sym typeface="Source Sans Pro Bold Italics"/>
              </a:rPr>
              <a:t>“Wh</a:t>
            </a:r>
            <a:r>
              <a:rPr lang="en-US" b="true" sz="2977" i="true">
                <a:solidFill>
                  <a:srgbClr val="394A54"/>
                </a:solidFill>
                <a:latin typeface="Source Sans Pro Bold Italics"/>
                <a:ea typeface="Source Sans Pro Bold Italics"/>
                <a:cs typeface="Source Sans Pro Bold Italics"/>
                <a:sym typeface="Source Sans Pro Bold Italics"/>
              </a:rPr>
              <a:t>atever knowledge and skills one needs to understand and participate in the media ecosystem.”​</a:t>
            </a:r>
          </a:p>
          <a:p>
            <a:pPr algn="just">
              <a:lnSpc>
                <a:spcPts val="4168"/>
              </a:lnSpc>
              <a:spcBef>
                <a:spcPct val="0"/>
              </a:spcBef>
            </a:pPr>
            <a:r>
              <a:rPr lang="en-US" b="true" sz="2977" i="true">
                <a:solidFill>
                  <a:srgbClr val="394A54"/>
                </a:solidFill>
                <a:latin typeface="Source Sans Pro Bold Italics"/>
                <a:ea typeface="Source Sans Pro Bold Italics"/>
                <a:cs typeface="Source Sans Pro Bold Italics"/>
                <a:sym typeface="Source Sans Pro Bold Italics"/>
              </a:rPr>
              <a:t>​</a:t>
            </a:r>
          </a:p>
          <a:p>
            <a:pPr algn="just">
              <a:lnSpc>
                <a:spcPts val="4168"/>
              </a:lnSpc>
              <a:spcBef>
                <a:spcPct val="0"/>
              </a:spcBef>
            </a:pPr>
            <a:r>
              <a:rPr lang="en-US" sz="2977">
                <a:solidFill>
                  <a:srgbClr val="394A54"/>
                </a:solidFill>
                <a:latin typeface="Source Sans Pro"/>
                <a:ea typeface="Source Sans Pro"/>
                <a:cs typeface="Source Sans Pro"/>
                <a:sym typeface="Source Sans Pro"/>
              </a:rPr>
              <a:t>(Sonia Livingstone, speaking at EDMO conference 2022)</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Freeform 11" id="11"/>
          <p:cNvSpPr/>
          <p:nvPr/>
        </p:nvSpPr>
        <p:spPr>
          <a:xfrm flipH="false" flipV="false" rot="0">
            <a:off x="10287950" y="1392173"/>
            <a:ext cx="6971350" cy="7502653"/>
          </a:xfrm>
          <a:custGeom>
            <a:avLst/>
            <a:gdLst/>
            <a:ahLst/>
            <a:cxnLst/>
            <a:rect r="r" b="b" t="t" l="l"/>
            <a:pathLst>
              <a:path h="7502653" w="6971350">
                <a:moveTo>
                  <a:pt x="0" y="0"/>
                </a:moveTo>
                <a:lnTo>
                  <a:pt x="6971350" y="0"/>
                </a:lnTo>
                <a:lnTo>
                  <a:pt x="6971350" y="7502654"/>
                </a:lnTo>
                <a:lnTo>
                  <a:pt x="0" y="7502654"/>
                </a:lnTo>
                <a:lnTo>
                  <a:pt x="0" y="0"/>
                </a:lnTo>
                <a:close/>
              </a:path>
            </a:pathLst>
          </a:custGeom>
          <a:blipFill>
            <a:blip r:embed="rId2"/>
            <a:stretch>
              <a:fillRect l="0" t="0" r="0" b="0"/>
            </a:stretch>
          </a:blipFill>
        </p:spPr>
      </p:sp>
      <p:sp>
        <p:nvSpPr>
          <p:cNvPr name="TextBox 12" id="12"/>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Digital Media Literacy</a:t>
            </a:r>
          </a:p>
        </p:txBody>
      </p:sp>
      <p:sp>
        <p:nvSpPr>
          <p:cNvPr name="TextBox 13" id="13"/>
          <p:cNvSpPr txBox="true"/>
          <p:nvPr/>
        </p:nvSpPr>
        <p:spPr>
          <a:xfrm rot="0">
            <a:off x="1323768" y="2776252"/>
            <a:ext cx="6392541" cy="4686872"/>
          </a:xfrm>
          <a:prstGeom prst="rect">
            <a:avLst/>
          </a:prstGeom>
        </p:spPr>
        <p:txBody>
          <a:bodyPr anchor="t" rtlCol="false" tIns="0" lIns="0" bIns="0" rIns="0">
            <a:spAutoFit/>
          </a:bodyPr>
          <a:lstStyle/>
          <a:p>
            <a:pPr algn="just">
              <a:lnSpc>
                <a:spcPts val="4168"/>
              </a:lnSpc>
              <a:spcBef>
                <a:spcPct val="0"/>
              </a:spcBef>
            </a:pPr>
            <a:r>
              <a:rPr lang="en-US" sz="2977">
                <a:solidFill>
                  <a:srgbClr val="394A54"/>
                </a:solidFill>
                <a:latin typeface="Source Sans Pro"/>
                <a:ea typeface="Source Sans Pro"/>
                <a:cs typeface="Source Sans Pro"/>
                <a:sym typeface="Source Sans Pro"/>
              </a:rPr>
              <a:t>DML is a subgroup of medi</a:t>
            </a:r>
            <a:r>
              <a:rPr lang="en-US" sz="2977">
                <a:solidFill>
                  <a:srgbClr val="394A54"/>
                </a:solidFill>
                <a:latin typeface="Source Sans Pro"/>
                <a:ea typeface="Source Sans Pro"/>
                <a:cs typeface="Source Sans Pro"/>
                <a:sym typeface="Source Sans Pro"/>
              </a:rPr>
              <a:t>a literacy that focuses on digital content and platforms, such as websites, apps, social media, messaging platforms, search engines and digital games. ​</a:t>
            </a:r>
          </a:p>
          <a:p>
            <a:pPr algn="just">
              <a:lnSpc>
                <a:spcPts val="4168"/>
              </a:lnSpc>
              <a:spcBef>
                <a:spcPct val="0"/>
              </a:spcBef>
            </a:pPr>
            <a:r>
              <a:rPr lang="en-US" sz="2977">
                <a:solidFill>
                  <a:srgbClr val="394A54"/>
                </a:solidFill>
                <a:latin typeface="Source Sans Pro"/>
                <a:ea typeface="Source Sans Pro"/>
                <a:cs typeface="Source Sans Pro"/>
                <a:sym typeface="Source Sans Pro"/>
              </a:rPr>
              <a:t>​</a:t>
            </a:r>
          </a:p>
          <a:p>
            <a:pPr algn="just">
              <a:lnSpc>
                <a:spcPts val="4168"/>
              </a:lnSpc>
              <a:spcBef>
                <a:spcPct val="0"/>
              </a:spcBef>
            </a:pPr>
            <a:r>
              <a:rPr lang="en-US" sz="2977">
                <a:solidFill>
                  <a:srgbClr val="394A54"/>
                </a:solidFill>
                <a:latin typeface="Source Sans Pro"/>
                <a:ea typeface="Source Sans Pro"/>
                <a:cs typeface="Source Sans Pro"/>
                <a:sym typeface="Source Sans Pro"/>
              </a:rPr>
              <a:t>DML involves “whatever” knowledge and skills you need to participate in an increasingly </a:t>
            </a:r>
            <a:r>
              <a:rPr lang="en-US" b="true" sz="2977">
                <a:solidFill>
                  <a:srgbClr val="E84C3D"/>
                </a:solidFill>
                <a:latin typeface="Source Sans Pro Bold"/>
                <a:ea typeface="Source Sans Pro Bold"/>
                <a:cs typeface="Source Sans Pro Bold"/>
                <a:sym typeface="Source Sans Pro Bold"/>
              </a:rPr>
              <a:t>digitally-mediated</a:t>
            </a:r>
            <a:r>
              <a:rPr lang="en-US" b="true" sz="2977">
                <a:solidFill>
                  <a:srgbClr val="394A54"/>
                </a:solidFill>
                <a:latin typeface="Source Sans Pro Bold"/>
                <a:ea typeface="Source Sans Pro Bold"/>
                <a:cs typeface="Source Sans Pro Bold"/>
                <a:sym typeface="Source Sans Pro Bold"/>
              </a:rPr>
              <a:t> </a:t>
            </a:r>
            <a:r>
              <a:rPr lang="en-US" sz="2977">
                <a:solidFill>
                  <a:srgbClr val="394A54"/>
                </a:solidFill>
                <a:latin typeface="Source Sans Pro"/>
                <a:ea typeface="Source Sans Pro"/>
                <a:cs typeface="Source Sans Pro"/>
                <a:sym typeface="Source Sans Pro"/>
              </a:rPr>
              <a:t>world.</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grpSp>
        <p:nvGrpSpPr>
          <p:cNvPr name="Group 11" id="11"/>
          <p:cNvGrpSpPr/>
          <p:nvPr/>
        </p:nvGrpSpPr>
        <p:grpSpPr>
          <a:xfrm rot="0">
            <a:off x="2823243" y="2587334"/>
            <a:ext cx="12641513" cy="6409781"/>
            <a:chOff x="0" y="0"/>
            <a:chExt cx="16855351" cy="8546375"/>
          </a:xfrm>
        </p:grpSpPr>
        <p:grpSp>
          <p:nvGrpSpPr>
            <p:cNvPr name="Group 12" id="12"/>
            <p:cNvGrpSpPr/>
            <p:nvPr/>
          </p:nvGrpSpPr>
          <p:grpSpPr>
            <a:xfrm rot="0">
              <a:off x="0" y="0"/>
              <a:ext cx="16855351" cy="8546375"/>
              <a:chOff x="0" y="0"/>
              <a:chExt cx="4291878" cy="2176164"/>
            </a:xfrm>
          </p:grpSpPr>
          <p:sp>
            <p:nvSpPr>
              <p:cNvPr name="Freeform 13" id="13"/>
              <p:cNvSpPr/>
              <p:nvPr/>
            </p:nvSpPr>
            <p:spPr>
              <a:xfrm flipH="false" flipV="false" rot="0">
                <a:off x="0" y="0"/>
                <a:ext cx="4291878" cy="2176164"/>
              </a:xfrm>
              <a:custGeom>
                <a:avLst/>
                <a:gdLst/>
                <a:ahLst/>
                <a:cxnLst/>
                <a:rect r="r" b="b" t="t" l="l"/>
                <a:pathLst>
                  <a:path h="2176164" w="4291878">
                    <a:moveTo>
                      <a:pt x="0" y="0"/>
                    </a:moveTo>
                    <a:lnTo>
                      <a:pt x="4291878" y="0"/>
                    </a:lnTo>
                    <a:lnTo>
                      <a:pt x="4291878" y="2176164"/>
                    </a:lnTo>
                    <a:lnTo>
                      <a:pt x="0" y="2176164"/>
                    </a:lnTo>
                    <a:close/>
                  </a:path>
                </a:pathLst>
              </a:custGeom>
              <a:solidFill>
                <a:srgbClr val="07428A"/>
              </a:solidFill>
            </p:spPr>
          </p:sp>
          <p:sp>
            <p:nvSpPr>
              <p:cNvPr name="TextBox 14" id="14"/>
              <p:cNvSpPr txBox="true"/>
              <p:nvPr/>
            </p:nvSpPr>
            <p:spPr>
              <a:xfrm>
                <a:off x="0" y="-38100"/>
                <a:ext cx="4291878" cy="2214264"/>
              </a:xfrm>
              <a:prstGeom prst="rect">
                <a:avLst/>
              </a:prstGeom>
            </p:spPr>
            <p:txBody>
              <a:bodyPr anchor="ctr" rtlCol="false" tIns="46904" lIns="46904" bIns="46904" rIns="46904"/>
              <a:lstStyle/>
              <a:p>
                <a:pPr algn="ctr">
                  <a:lnSpc>
                    <a:spcPts val="1809"/>
                  </a:lnSpc>
                  <a:spcBef>
                    <a:spcPct val="0"/>
                  </a:spcBef>
                </a:pPr>
              </a:p>
            </p:txBody>
          </p:sp>
        </p:grpSp>
        <p:grpSp>
          <p:nvGrpSpPr>
            <p:cNvPr name="Group 15" id="15"/>
            <p:cNvGrpSpPr/>
            <p:nvPr/>
          </p:nvGrpSpPr>
          <p:grpSpPr>
            <a:xfrm rot="0">
              <a:off x="383425" y="389276"/>
              <a:ext cx="4975651" cy="2072656"/>
              <a:chOff x="0" y="0"/>
              <a:chExt cx="1266950" cy="527760"/>
            </a:xfrm>
          </p:grpSpPr>
          <p:sp>
            <p:nvSpPr>
              <p:cNvPr name="Freeform 16" id="16"/>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006794"/>
              </a:solidFill>
              <a:ln w="38100" cap="sq">
                <a:solidFill>
                  <a:srgbClr val="FFFFFF"/>
                </a:solidFill>
                <a:prstDash val="solid"/>
                <a:miter/>
              </a:ln>
            </p:spPr>
          </p:sp>
          <p:sp>
            <p:nvSpPr>
              <p:cNvPr name="TextBox 17" id="17"/>
              <p:cNvSpPr txBox="true"/>
              <p:nvPr/>
            </p:nvSpPr>
            <p:spPr>
              <a:xfrm>
                <a:off x="0" y="-38100"/>
                <a:ext cx="1266950" cy="565860"/>
              </a:xfrm>
              <a:prstGeom prst="rect">
                <a:avLst/>
              </a:prstGeom>
            </p:spPr>
            <p:txBody>
              <a:bodyPr anchor="ctr" rtlCol="false" tIns="46904" lIns="46904" bIns="46904" rIns="46904"/>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Communication</a:t>
                </a:r>
              </a:p>
            </p:txBody>
          </p:sp>
        </p:grpSp>
        <p:grpSp>
          <p:nvGrpSpPr>
            <p:cNvPr name="Group 18" id="18"/>
            <p:cNvGrpSpPr/>
            <p:nvPr/>
          </p:nvGrpSpPr>
          <p:grpSpPr>
            <a:xfrm rot="0">
              <a:off x="5933999" y="389276"/>
              <a:ext cx="4975651" cy="2072656"/>
              <a:chOff x="0" y="0"/>
              <a:chExt cx="1266950" cy="527760"/>
            </a:xfrm>
          </p:grpSpPr>
          <p:sp>
            <p:nvSpPr>
              <p:cNvPr name="Freeform 19" id="19"/>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6ABFA7"/>
              </a:solidFill>
              <a:ln w="38100" cap="sq">
                <a:solidFill>
                  <a:srgbClr val="FFFFFF"/>
                </a:solidFill>
                <a:prstDash val="solid"/>
                <a:miter/>
              </a:ln>
            </p:spPr>
          </p:sp>
          <p:sp>
            <p:nvSpPr>
              <p:cNvPr name="TextBox 20" id="20"/>
              <p:cNvSpPr txBox="true"/>
              <p:nvPr/>
            </p:nvSpPr>
            <p:spPr>
              <a:xfrm>
                <a:off x="0" y="-38100"/>
                <a:ext cx="1266950" cy="565860"/>
              </a:xfrm>
              <a:prstGeom prst="rect">
                <a:avLst/>
              </a:prstGeom>
            </p:spPr>
            <p:txBody>
              <a:bodyPr anchor="ctr" rtlCol="false" tIns="46904" lIns="46904" bIns="46904" rIns="46904"/>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Learning</a:t>
                </a:r>
              </a:p>
            </p:txBody>
          </p:sp>
        </p:grpSp>
        <p:grpSp>
          <p:nvGrpSpPr>
            <p:cNvPr name="Group 21" id="21"/>
            <p:cNvGrpSpPr/>
            <p:nvPr/>
          </p:nvGrpSpPr>
          <p:grpSpPr>
            <a:xfrm rot="0">
              <a:off x="11490425" y="389276"/>
              <a:ext cx="4975651" cy="2072656"/>
              <a:chOff x="0" y="0"/>
              <a:chExt cx="1266950" cy="527760"/>
            </a:xfrm>
          </p:grpSpPr>
          <p:sp>
            <p:nvSpPr>
              <p:cNvPr name="Freeform 22" id="22"/>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C04A22"/>
              </a:solidFill>
              <a:ln w="38100" cap="sq">
                <a:solidFill>
                  <a:srgbClr val="FFFFFF"/>
                </a:solidFill>
                <a:prstDash val="solid"/>
                <a:miter/>
              </a:ln>
            </p:spPr>
          </p:sp>
          <p:sp>
            <p:nvSpPr>
              <p:cNvPr name="TextBox 23" id="23"/>
              <p:cNvSpPr txBox="true"/>
              <p:nvPr/>
            </p:nvSpPr>
            <p:spPr>
              <a:xfrm>
                <a:off x="0" y="-38100"/>
                <a:ext cx="1266950" cy="565860"/>
              </a:xfrm>
              <a:prstGeom prst="rect">
                <a:avLst/>
              </a:prstGeom>
            </p:spPr>
            <p:txBody>
              <a:bodyPr anchor="ctr" rtlCol="false" tIns="46904" lIns="46904" bIns="46904" rIns="46904"/>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Consumption</a:t>
                </a:r>
              </a:p>
            </p:txBody>
          </p:sp>
        </p:grpSp>
        <p:grpSp>
          <p:nvGrpSpPr>
            <p:cNvPr name="Group 24" id="24"/>
            <p:cNvGrpSpPr/>
            <p:nvPr/>
          </p:nvGrpSpPr>
          <p:grpSpPr>
            <a:xfrm rot="0">
              <a:off x="389276" y="6079009"/>
              <a:ext cx="4975651" cy="2072656"/>
              <a:chOff x="0" y="0"/>
              <a:chExt cx="1266950" cy="527760"/>
            </a:xfrm>
          </p:grpSpPr>
          <p:sp>
            <p:nvSpPr>
              <p:cNvPr name="Freeform 25" id="25"/>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DAD9D8"/>
              </a:solidFill>
              <a:ln w="38100" cap="sq">
                <a:solidFill>
                  <a:srgbClr val="FFFFFF"/>
                </a:solidFill>
                <a:prstDash val="solid"/>
                <a:miter/>
              </a:ln>
            </p:spPr>
          </p:sp>
          <p:sp>
            <p:nvSpPr>
              <p:cNvPr name="TextBox 26" id="26"/>
              <p:cNvSpPr txBox="true"/>
              <p:nvPr/>
            </p:nvSpPr>
            <p:spPr>
              <a:xfrm>
                <a:off x="0" y="-38100"/>
                <a:ext cx="1266950" cy="565860"/>
              </a:xfrm>
              <a:prstGeom prst="rect">
                <a:avLst/>
              </a:prstGeom>
            </p:spPr>
            <p:txBody>
              <a:bodyPr anchor="ctr" rtlCol="false" tIns="46904" lIns="46904" bIns="46904" rIns="46904"/>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Entertainment</a:t>
                </a:r>
              </a:p>
            </p:txBody>
          </p:sp>
        </p:grpSp>
        <p:grpSp>
          <p:nvGrpSpPr>
            <p:cNvPr name="Group 27" id="27"/>
            <p:cNvGrpSpPr/>
            <p:nvPr/>
          </p:nvGrpSpPr>
          <p:grpSpPr>
            <a:xfrm rot="0">
              <a:off x="5939850" y="6079009"/>
              <a:ext cx="4975651" cy="2072656"/>
              <a:chOff x="0" y="0"/>
              <a:chExt cx="1266950" cy="527760"/>
            </a:xfrm>
          </p:grpSpPr>
          <p:sp>
            <p:nvSpPr>
              <p:cNvPr name="Freeform 28" id="28"/>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CEE1AC"/>
              </a:solidFill>
              <a:ln w="38100" cap="sq">
                <a:solidFill>
                  <a:srgbClr val="FFFFFF"/>
                </a:solidFill>
                <a:prstDash val="solid"/>
                <a:miter/>
              </a:ln>
            </p:spPr>
          </p:sp>
          <p:sp>
            <p:nvSpPr>
              <p:cNvPr name="TextBox 29" id="29"/>
              <p:cNvSpPr txBox="true"/>
              <p:nvPr/>
            </p:nvSpPr>
            <p:spPr>
              <a:xfrm>
                <a:off x="0" y="-38100"/>
                <a:ext cx="1266950" cy="565860"/>
              </a:xfrm>
              <a:prstGeom prst="rect">
                <a:avLst/>
              </a:prstGeom>
            </p:spPr>
            <p:txBody>
              <a:bodyPr anchor="ctr" rtlCol="false" tIns="46904" lIns="46904" bIns="46904" rIns="46904"/>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Work</a:t>
                </a:r>
              </a:p>
            </p:txBody>
          </p:sp>
        </p:grpSp>
        <p:grpSp>
          <p:nvGrpSpPr>
            <p:cNvPr name="Group 30" id="30"/>
            <p:cNvGrpSpPr/>
            <p:nvPr/>
          </p:nvGrpSpPr>
          <p:grpSpPr>
            <a:xfrm rot="0">
              <a:off x="11496275" y="6079009"/>
              <a:ext cx="4975651" cy="2072656"/>
              <a:chOff x="0" y="0"/>
              <a:chExt cx="1266950" cy="527760"/>
            </a:xfrm>
          </p:grpSpPr>
          <p:sp>
            <p:nvSpPr>
              <p:cNvPr name="Freeform 31" id="31"/>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E7D36A"/>
              </a:solidFill>
              <a:ln w="38100" cap="sq">
                <a:solidFill>
                  <a:srgbClr val="FFFFFF"/>
                </a:solidFill>
                <a:prstDash val="solid"/>
                <a:miter/>
              </a:ln>
            </p:spPr>
          </p:sp>
          <p:sp>
            <p:nvSpPr>
              <p:cNvPr name="TextBox 32" id="32"/>
              <p:cNvSpPr txBox="true"/>
              <p:nvPr/>
            </p:nvSpPr>
            <p:spPr>
              <a:xfrm>
                <a:off x="0" y="-38100"/>
                <a:ext cx="1266950" cy="565860"/>
              </a:xfrm>
              <a:prstGeom prst="rect">
                <a:avLst/>
              </a:prstGeom>
            </p:spPr>
            <p:txBody>
              <a:bodyPr anchor="ctr" rtlCol="false" tIns="46904" lIns="46904" bIns="46904" rIns="46904"/>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Self-Expression</a:t>
                </a:r>
              </a:p>
            </p:txBody>
          </p:sp>
        </p:grpSp>
        <p:grpSp>
          <p:nvGrpSpPr>
            <p:cNvPr name="Group 33" id="33"/>
            <p:cNvGrpSpPr/>
            <p:nvPr/>
          </p:nvGrpSpPr>
          <p:grpSpPr>
            <a:xfrm rot="0">
              <a:off x="380500" y="3304054"/>
              <a:ext cx="4975651" cy="2072656"/>
              <a:chOff x="0" y="0"/>
              <a:chExt cx="1266950" cy="527760"/>
            </a:xfrm>
          </p:grpSpPr>
          <p:sp>
            <p:nvSpPr>
              <p:cNvPr name="Freeform 34" id="34"/>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908A54"/>
              </a:solidFill>
              <a:ln w="38100" cap="sq">
                <a:solidFill>
                  <a:srgbClr val="FFFFFF"/>
                </a:solidFill>
                <a:prstDash val="solid"/>
                <a:miter/>
              </a:ln>
            </p:spPr>
          </p:sp>
          <p:sp>
            <p:nvSpPr>
              <p:cNvPr name="TextBox 35" id="35"/>
              <p:cNvSpPr txBox="true"/>
              <p:nvPr/>
            </p:nvSpPr>
            <p:spPr>
              <a:xfrm>
                <a:off x="0" y="-38100"/>
                <a:ext cx="1266950" cy="565860"/>
              </a:xfrm>
              <a:prstGeom prst="rect">
                <a:avLst/>
              </a:prstGeom>
            </p:spPr>
            <p:txBody>
              <a:bodyPr anchor="ctr" rtlCol="false" tIns="46904" lIns="46904" bIns="46904" rIns="46904"/>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Mobility</a:t>
                </a:r>
              </a:p>
            </p:txBody>
          </p:sp>
        </p:grpSp>
        <p:grpSp>
          <p:nvGrpSpPr>
            <p:cNvPr name="Group 36" id="36"/>
            <p:cNvGrpSpPr/>
            <p:nvPr/>
          </p:nvGrpSpPr>
          <p:grpSpPr>
            <a:xfrm rot="0">
              <a:off x="5931074" y="3304054"/>
              <a:ext cx="4975651" cy="2072656"/>
              <a:chOff x="0" y="0"/>
              <a:chExt cx="1266950" cy="527760"/>
            </a:xfrm>
          </p:grpSpPr>
          <p:sp>
            <p:nvSpPr>
              <p:cNvPr name="Freeform 37" id="37"/>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004AAD"/>
              </a:solidFill>
              <a:ln w="38100" cap="sq">
                <a:solidFill>
                  <a:srgbClr val="FFFFFF"/>
                </a:solidFill>
                <a:prstDash val="solid"/>
                <a:miter/>
              </a:ln>
            </p:spPr>
          </p:sp>
          <p:sp>
            <p:nvSpPr>
              <p:cNvPr name="TextBox 38" id="38"/>
              <p:cNvSpPr txBox="true"/>
              <p:nvPr/>
            </p:nvSpPr>
            <p:spPr>
              <a:xfrm>
                <a:off x="0" y="-38100"/>
                <a:ext cx="1266950" cy="565860"/>
              </a:xfrm>
              <a:prstGeom prst="rect">
                <a:avLst/>
              </a:prstGeom>
            </p:spPr>
            <p:txBody>
              <a:bodyPr anchor="ctr" rtlCol="false" tIns="46904" lIns="46904" bIns="46904" rIns="46904"/>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Creative Practices</a:t>
                </a:r>
              </a:p>
            </p:txBody>
          </p:sp>
        </p:grpSp>
        <p:grpSp>
          <p:nvGrpSpPr>
            <p:cNvPr name="Group 39" id="39"/>
            <p:cNvGrpSpPr/>
            <p:nvPr/>
          </p:nvGrpSpPr>
          <p:grpSpPr>
            <a:xfrm rot="0">
              <a:off x="11487499" y="3304054"/>
              <a:ext cx="4975651" cy="2072656"/>
              <a:chOff x="0" y="0"/>
              <a:chExt cx="1266950" cy="527760"/>
            </a:xfrm>
          </p:grpSpPr>
          <p:sp>
            <p:nvSpPr>
              <p:cNvPr name="Freeform 40" id="40"/>
              <p:cNvSpPr/>
              <p:nvPr/>
            </p:nvSpPr>
            <p:spPr>
              <a:xfrm flipH="false" flipV="false" rot="0">
                <a:off x="0" y="0"/>
                <a:ext cx="1266950" cy="527760"/>
              </a:xfrm>
              <a:custGeom>
                <a:avLst/>
                <a:gdLst/>
                <a:ahLst/>
                <a:cxnLst/>
                <a:rect r="r" b="b" t="t" l="l"/>
                <a:pathLst>
                  <a:path h="527760" w="1266950">
                    <a:moveTo>
                      <a:pt x="0" y="0"/>
                    </a:moveTo>
                    <a:lnTo>
                      <a:pt x="1266950" y="0"/>
                    </a:lnTo>
                    <a:lnTo>
                      <a:pt x="1266950" y="527760"/>
                    </a:lnTo>
                    <a:lnTo>
                      <a:pt x="0" y="527760"/>
                    </a:lnTo>
                    <a:close/>
                  </a:path>
                </a:pathLst>
              </a:custGeom>
              <a:solidFill>
                <a:srgbClr val="425173"/>
              </a:solidFill>
              <a:ln w="38100" cap="sq">
                <a:solidFill>
                  <a:srgbClr val="FFFFFF"/>
                </a:solidFill>
                <a:prstDash val="solid"/>
                <a:miter/>
              </a:ln>
            </p:spPr>
          </p:sp>
          <p:sp>
            <p:nvSpPr>
              <p:cNvPr name="TextBox 41" id="41"/>
              <p:cNvSpPr txBox="true"/>
              <p:nvPr/>
            </p:nvSpPr>
            <p:spPr>
              <a:xfrm>
                <a:off x="0" y="-38100"/>
                <a:ext cx="1266950" cy="565860"/>
              </a:xfrm>
              <a:prstGeom prst="rect">
                <a:avLst/>
              </a:prstGeom>
            </p:spPr>
            <p:txBody>
              <a:bodyPr anchor="ctr" rtlCol="false" tIns="46904" lIns="46904" bIns="46904" rIns="46904"/>
              <a:lstStyle/>
              <a:p>
                <a:pPr algn="ctr">
                  <a:lnSpc>
                    <a:spcPts val="2789"/>
                  </a:lnSpc>
                  <a:spcBef>
                    <a:spcPct val="0"/>
                  </a:spcBef>
                </a:pPr>
                <a:r>
                  <a:rPr lang="en-US" b="true" sz="1992">
                    <a:solidFill>
                      <a:srgbClr val="FFFFFF"/>
                    </a:solidFill>
                    <a:latin typeface="Source Sans Pro Bold"/>
                    <a:ea typeface="Source Sans Pro Bold"/>
                    <a:cs typeface="Source Sans Pro Bold"/>
                    <a:sym typeface="Source Sans Pro Bold"/>
                  </a:rPr>
                  <a:t>Cultural Engagement</a:t>
                </a:r>
              </a:p>
            </p:txBody>
          </p:sp>
        </p:grpSp>
      </p:grpSp>
      <p:sp>
        <p:nvSpPr>
          <p:cNvPr name="TextBox 42" id="42"/>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Mediated World</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0" y="0"/>
            <a:ext cx="2297210" cy="10287000"/>
            <a:chOff x="0" y="0"/>
            <a:chExt cx="873668" cy="3912320"/>
          </a:xfrm>
        </p:grpSpPr>
        <p:sp>
          <p:nvSpPr>
            <p:cNvPr name="Freeform 3" id="3"/>
            <p:cNvSpPr/>
            <p:nvPr/>
          </p:nvSpPr>
          <p:spPr>
            <a:xfrm flipH="false" flipV="false" rot="0">
              <a:off x="0" y="0"/>
              <a:ext cx="873668" cy="3912320"/>
            </a:xfrm>
            <a:custGeom>
              <a:avLst/>
              <a:gdLst/>
              <a:ahLst/>
              <a:cxnLst/>
              <a:rect r="r" b="b" t="t" l="l"/>
              <a:pathLst>
                <a:path h="3912320" w="873668">
                  <a:moveTo>
                    <a:pt x="0" y="0"/>
                  </a:moveTo>
                  <a:lnTo>
                    <a:pt x="873668" y="0"/>
                  </a:lnTo>
                  <a:lnTo>
                    <a:pt x="873668" y="3912320"/>
                  </a:lnTo>
                  <a:lnTo>
                    <a:pt x="0" y="3912320"/>
                  </a:lnTo>
                  <a:close/>
                </a:path>
              </a:pathLst>
            </a:custGeom>
            <a:solidFill>
              <a:srgbClr val="07428A">
                <a:alpha val="24706"/>
              </a:srgbClr>
            </a:solidFill>
          </p:spPr>
        </p:sp>
        <p:sp>
          <p:nvSpPr>
            <p:cNvPr name="TextBox 4" id="4"/>
            <p:cNvSpPr txBox="true"/>
            <p:nvPr/>
          </p:nvSpPr>
          <p:spPr>
            <a:xfrm>
              <a:off x="0" y="-19050"/>
              <a:ext cx="873668" cy="3931370"/>
            </a:xfrm>
            <a:prstGeom prst="rect">
              <a:avLst/>
            </a:prstGeom>
          </p:spPr>
          <p:txBody>
            <a:bodyPr anchor="ctr" rtlCol="false" tIns="47869" lIns="47869" bIns="47869" rIns="47869"/>
            <a:lstStyle/>
            <a:p>
              <a:pPr algn="ctr">
                <a:lnSpc>
                  <a:spcPts val="1385"/>
                </a:lnSpc>
              </a:pPr>
            </a:p>
          </p:txBody>
        </p:sp>
      </p:grpSp>
      <p:grpSp>
        <p:nvGrpSpPr>
          <p:cNvPr name="Group 5" id="5"/>
          <p:cNvGrpSpPr/>
          <p:nvPr/>
        </p:nvGrpSpPr>
        <p:grpSpPr>
          <a:xfrm rot="0">
            <a:off x="1028700" y="1028700"/>
            <a:ext cx="16230600" cy="8229600"/>
            <a:chOff x="0" y="0"/>
            <a:chExt cx="4274726" cy="2167467"/>
          </a:xfrm>
        </p:grpSpPr>
        <p:sp>
          <p:nvSpPr>
            <p:cNvPr name="Freeform 6" id="6"/>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sp>
        <p:sp>
          <p:nvSpPr>
            <p:cNvPr name="TextBox 7" id="7"/>
            <p:cNvSpPr txBox="true"/>
            <p:nvPr/>
          </p:nvSpPr>
          <p:spPr>
            <a:xfrm>
              <a:off x="0" y="-47625"/>
              <a:ext cx="4274726" cy="2215092"/>
            </a:xfrm>
            <a:prstGeom prst="rect">
              <a:avLst/>
            </a:prstGeom>
          </p:spPr>
          <p:txBody>
            <a:bodyPr anchor="ctr" rtlCol="false" tIns="50800" lIns="50800" bIns="50800" rIns="50800"/>
            <a:lstStyle/>
            <a:p>
              <a:pPr algn="ctr">
                <a:lnSpc>
                  <a:spcPts val="2519"/>
                </a:lnSpc>
              </a:pPr>
            </a:p>
          </p:txBody>
        </p:sp>
      </p:grpSp>
      <p:grpSp>
        <p:nvGrpSpPr>
          <p:cNvPr name="Group 8" id="8"/>
          <p:cNvGrpSpPr/>
          <p:nvPr/>
        </p:nvGrpSpPr>
        <p:grpSpPr>
          <a:xfrm rot="0">
            <a:off x="9144000" y="503538"/>
            <a:ext cx="9793759" cy="9259330"/>
            <a:chOff x="0" y="0"/>
            <a:chExt cx="2579426" cy="2438671"/>
          </a:xfrm>
        </p:grpSpPr>
        <p:sp>
          <p:nvSpPr>
            <p:cNvPr name="Freeform 9" id="9"/>
            <p:cNvSpPr/>
            <p:nvPr/>
          </p:nvSpPr>
          <p:spPr>
            <a:xfrm flipH="false" flipV="false" rot="0">
              <a:off x="0" y="0"/>
              <a:ext cx="2579426" cy="2438671"/>
            </a:xfrm>
            <a:custGeom>
              <a:avLst/>
              <a:gdLst/>
              <a:ahLst/>
              <a:cxnLst/>
              <a:rect r="r" b="b" t="t" l="l"/>
              <a:pathLst>
                <a:path h="2438671" w="2579426">
                  <a:moveTo>
                    <a:pt x="0" y="0"/>
                  </a:moveTo>
                  <a:lnTo>
                    <a:pt x="2579426" y="0"/>
                  </a:lnTo>
                  <a:lnTo>
                    <a:pt x="2579426" y="2438671"/>
                  </a:lnTo>
                  <a:lnTo>
                    <a:pt x="0" y="2438671"/>
                  </a:lnTo>
                  <a:close/>
                </a:path>
              </a:pathLst>
            </a:custGeom>
            <a:solidFill>
              <a:srgbClr val="000000">
                <a:alpha val="0"/>
              </a:srgbClr>
            </a:solidFill>
            <a:ln w="38100" cap="sq">
              <a:solidFill>
                <a:srgbClr val="BDCADB"/>
              </a:solidFill>
              <a:prstDash val="solid"/>
              <a:miter/>
            </a:ln>
          </p:spPr>
        </p:sp>
        <p:sp>
          <p:nvSpPr>
            <p:cNvPr name="TextBox 10" id="10"/>
            <p:cNvSpPr txBox="true"/>
            <p:nvPr/>
          </p:nvSpPr>
          <p:spPr>
            <a:xfrm>
              <a:off x="0" y="-47625"/>
              <a:ext cx="2579426" cy="2486296"/>
            </a:xfrm>
            <a:prstGeom prst="rect">
              <a:avLst/>
            </a:prstGeom>
          </p:spPr>
          <p:txBody>
            <a:bodyPr anchor="ctr" rtlCol="false" tIns="50800" lIns="50800" bIns="50800" rIns="50800"/>
            <a:lstStyle/>
            <a:p>
              <a:pPr algn="ctr">
                <a:lnSpc>
                  <a:spcPts val="2519"/>
                </a:lnSpc>
              </a:pPr>
            </a:p>
          </p:txBody>
        </p:sp>
      </p:grpSp>
      <p:sp>
        <p:nvSpPr>
          <p:cNvPr name="TextBox 11" id="11"/>
          <p:cNvSpPr txBox="true"/>
          <p:nvPr/>
        </p:nvSpPr>
        <p:spPr>
          <a:xfrm rot="0">
            <a:off x="1323768" y="1306448"/>
            <a:ext cx="7024338" cy="738552"/>
          </a:xfrm>
          <a:prstGeom prst="rect">
            <a:avLst/>
          </a:prstGeom>
        </p:spPr>
        <p:txBody>
          <a:bodyPr anchor="t" rtlCol="false" tIns="0" lIns="0" bIns="0" rIns="0">
            <a:spAutoFit/>
          </a:bodyPr>
          <a:lstStyle/>
          <a:p>
            <a:pPr algn="l">
              <a:lnSpc>
                <a:spcPts val="6017"/>
              </a:lnSpc>
            </a:pPr>
            <a:r>
              <a:rPr lang="en-US" b="true" sz="4298" i="true" u="sng">
                <a:solidFill>
                  <a:srgbClr val="07428A"/>
                </a:solidFill>
                <a:latin typeface="Source Sans Pro Bold Italics"/>
                <a:ea typeface="Source Sans Pro Bold Italics"/>
                <a:cs typeface="Source Sans Pro Bold Italics"/>
                <a:sym typeface="Source Sans Pro Bold Italics"/>
              </a:rPr>
              <a:t>Focus</a:t>
            </a:r>
          </a:p>
        </p:txBody>
      </p:sp>
      <p:sp>
        <p:nvSpPr>
          <p:cNvPr name="TextBox 12" id="12"/>
          <p:cNvSpPr txBox="true"/>
          <p:nvPr/>
        </p:nvSpPr>
        <p:spPr>
          <a:xfrm rot="0">
            <a:off x="1355135" y="3824002"/>
            <a:ext cx="15577730" cy="2591372"/>
          </a:xfrm>
          <a:prstGeom prst="rect">
            <a:avLst/>
          </a:prstGeom>
        </p:spPr>
        <p:txBody>
          <a:bodyPr anchor="t" rtlCol="false" tIns="0" lIns="0" bIns="0" rIns="0">
            <a:spAutoFit/>
          </a:bodyPr>
          <a:lstStyle/>
          <a:p>
            <a:pPr algn="just">
              <a:lnSpc>
                <a:spcPts val="4168"/>
              </a:lnSpc>
              <a:spcBef>
                <a:spcPct val="0"/>
              </a:spcBef>
            </a:pPr>
            <a:r>
              <a:rPr lang="en-US" sz="2977">
                <a:solidFill>
                  <a:srgbClr val="394A54"/>
                </a:solidFill>
                <a:latin typeface="Source Sans Pro"/>
                <a:ea typeface="Source Sans Pro"/>
                <a:cs typeface="Source Sans Pro"/>
                <a:sym typeface="Source Sans Pro"/>
              </a:rPr>
              <a:t>In Medi</a:t>
            </a:r>
            <a:r>
              <a:rPr lang="en-US" sz="2977">
                <a:solidFill>
                  <a:srgbClr val="394A54"/>
                </a:solidFill>
                <a:latin typeface="Source Sans Pro"/>
                <a:ea typeface="Source Sans Pro"/>
                <a:cs typeface="Source Sans Pro"/>
                <a:sym typeface="Source Sans Pro"/>
              </a:rPr>
              <a:t>a Literacy, the focus </a:t>
            </a:r>
            <a:r>
              <a:rPr lang="en-US" b="true" sz="2977">
                <a:solidFill>
                  <a:srgbClr val="394A54"/>
                </a:solidFill>
                <a:latin typeface="Source Sans Pro Bold"/>
                <a:ea typeface="Source Sans Pro Bold"/>
                <a:cs typeface="Source Sans Pro Bold"/>
                <a:sym typeface="Source Sans Pro Bold"/>
              </a:rPr>
              <a:t>should not be on technology skills, but on foundational and critical knowledge about media and digital media</a:t>
            </a:r>
            <a:r>
              <a:rPr lang="en-US" sz="2977">
                <a:solidFill>
                  <a:srgbClr val="394A54"/>
                </a:solidFill>
                <a:latin typeface="Source Sans Pro"/>
                <a:ea typeface="Source Sans Pro"/>
                <a:cs typeface="Source Sans Pro"/>
                <a:sym typeface="Source Sans Pro"/>
              </a:rPr>
              <a:t>, so that people can assess and respond to the major challenges that typify their online worlds (e.g., disinformation, manipulation, hate speech, cyberbullying etc.) and the major opportunities (e.g., communication, learning, creativ</a:t>
            </a:r>
            <a:r>
              <a:rPr lang="en-US" sz="2977">
                <a:solidFill>
                  <a:srgbClr val="394A54"/>
                </a:solidFill>
                <a:latin typeface="Source Sans Pro"/>
                <a:ea typeface="Source Sans Pro"/>
                <a:cs typeface="Source Sans Pro"/>
                <a:sym typeface="Source Sans Pro"/>
              </a:rPr>
              <a:t>ity</a:t>
            </a:r>
            <a:r>
              <a:rPr lang="en-US" sz="2977">
                <a:solidFill>
                  <a:srgbClr val="394A54"/>
                </a:solidFill>
                <a:latin typeface="Source Sans Pro"/>
                <a:ea typeface="Source Sans Pro"/>
                <a:cs typeface="Source Sans Pro"/>
                <a:sym typeface="Source Sans Pro"/>
              </a:rPr>
              <a:t>, coop</a:t>
            </a:r>
            <a:r>
              <a:rPr lang="en-US" sz="2977">
                <a:solidFill>
                  <a:srgbClr val="394A54"/>
                </a:solidFill>
                <a:latin typeface="Source Sans Pro"/>
                <a:ea typeface="Source Sans Pro"/>
                <a:cs typeface="Source Sans Pro"/>
                <a:sym typeface="Source Sans Pro"/>
              </a:rPr>
              <a:t>e</a:t>
            </a:r>
            <a:r>
              <a:rPr lang="en-US" sz="2977">
                <a:solidFill>
                  <a:srgbClr val="394A54"/>
                </a:solidFill>
                <a:latin typeface="Source Sans Pro"/>
                <a:ea typeface="Source Sans Pro"/>
                <a:cs typeface="Source Sans Pro"/>
                <a:sym typeface="Source Sans Pro"/>
              </a:rPr>
              <a:t>r</a:t>
            </a:r>
            <a:r>
              <a:rPr lang="en-US" sz="2977">
                <a:solidFill>
                  <a:srgbClr val="394A54"/>
                </a:solidFill>
                <a:latin typeface="Source Sans Pro"/>
                <a:ea typeface="Source Sans Pro"/>
                <a:cs typeface="Source Sans Pro"/>
                <a:sym typeface="Source Sans Pro"/>
              </a:rPr>
              <a:t>at</a:t>
            </a:r>
            <a:r>
              <a:rPr lang="en-US" sz="2977">
                <a:solidFill>
                  <a:srgbClr val="394A54"/>
                </a:solidFill>
                <a:latin typeface="Source Sans Pro"/>
                <a:ea typeface="Source Sans Pro"/>
                <a:cs typeface="Source Sans Pro"/>
                <a:sym typeface="Source Sans Pro"/>
              </a:rPr>
              <a:t>ion etc.).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AC9EC3CFCF3943954A84BD72EAA59D" ma:contentTypeVersion="15" ma:contentTypeDescription="Create a new document." ma:contentTypeScope="" ma:versionID="c3dbe5d118ca3a0b12a8a395dabe3490">
  <xsd:schema xmlns:xsd="http://www.w3.org/2001/XMLSchema" xmlns:xs="http://www.w3.org/2001/XMLSchema" xmlns:p="http://schemas.microsoft.com/office/2006/metadata/properties" xmlns:ns2="c4e61b10-753e-48c0-b0a7-5e0e133187b4" xmlns:ns3="bb4596b1-f423-42d0-a894-990645dfd60a" targetNamespace="http://schemas.microsoft.com/office/2006/metadata/properties" ma:root="true" ma:fieldsID="65336b4ca5a263190712bce5bf89ce99" ns2:_="" ns3:_="">
    <xsd:import namespace="c4e61b10-753e-48c0-b0a7-5e0e133187b4"/>
    <xsd:import namespace="bb4596b1-f423-42d0-a894-990645dfd6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e61b10-753e-48c0-b0a7-5e0e13318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eec458f-6c7f-4f33-93a3-a82ce134efc3"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4596b1-f423-42d0-a894-990645dfd60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26b7bfc-a03f-4994-8417-faa02a5714de}" ma:internalName="TaxCatchAll" ma:showField="CatchAllData" ma:web="bb4596b1-f423-42d0-a894-990645dfd60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b4596b1-f423-42d0-a894-990645dfd60a" xsi:nil="true"/>
    <lcf76f155ced4ddcb4097134ff3c332f xmlns="c4e61b10-753e-48c0-b0a7-5e0e133187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D916F7-17E0-4BB8-8ECB-C59FB54A89BB}"/>
</file>

<file path=customXml/itemProps2.xml><?xml version="1.0" encoding="utf-8"?>
<ds:datastoreItem xmlns:ds="http://schemas.openxmlformats.org/officeDocument/2006/customXml" ds:itemID="{DDCAC1F6-C48E-4D36-95DE-4504834E4753}"/>
</file>

<file path=customXml/itemProps3.xml><?xml version="1.0" encoding="utf-8"?>
<ds:datastoreItem xmlns:ds="http://schemas.openxmlformats.org/officeDocument/2006/customXml" ds:itemID="{279B4BF9-E166-4ED9-B96F-8BDB83D0E780}"/>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Session 1</dc:title>
  <cp:revision>1</cp:revision>
  <dcterms:created xsi:type="dcterms:W3CDTF">2006-08-16T00:00:00Z</dcterms:created>
  <dcterms:modified xsi:type="dcterms:W3CDTF">2011-08-01T06:04:30Z</dcterms:modified>
  <dc:identifier>DAGvGrGs8Lw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0x010100A6AC9EC3CFCF3943954A84BD72EAA59D</vt:lpwstr>
  </property>
</Properties>
</file>